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9" r:id="rId19"/>
    <p:sldId id="299" r:id="rId20"/>
    <p:sldId id="290" r:id="rId21"/>
    <p:sldId id="291" r:id="rId22"/>
    <p:sldId id="298" r:id="rId23"/>
    <p:sldId id="294" r:id="rId24"/>
    <p:sldId id="278" r:id="rId25"/>
    <p:sldId id="279" r:id="rId26"/>
    <p:sldId id="280" r:id="rId27"/>
    <p:sldId id="295" r:id="rId28"/>
    <p:sldId id="282" r:id="rId29"/>
    <p:sldId id="283" r:id="rId30"/>
    <p:sldId id="293" r:id="rId31"/>
    <p:sldId id="284" r:id="rId32"/>
    <p:sldId id="297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jJk1vXCpD8lZROB6im/38HA6Rx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BCF"/>
    <a:srgbClr val="F28B30"/>
    <a:srgbClr val="FFFFFF"/>
    <a:srgbClr val="F28D32"/>
    <a:srgbClr val="F4A156"/>
    <a:srgbClr val="291D77"/>
    <a:srgbClr val="AB97C9"/>
    <a:srgbClr val="4F366E"/>
    <a:srgbClr val="65458B"/>
    <a:srgbClr val="785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6FE8DD-24E9-4D11-AFE7-563866444FA6}">
  <a:tblStyle styleId="{826FE8DD-24E9-4D11-AFE7-563866444FA6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4" autoAdjust="0"/>
    <p:restoredTop sz="81380" autoAdjust="0"/>
  </p:normalViewPr>
  <p:slideViewPr>
    <p:cSldViewPr snapToGrid="0">
      <p:cViewPr varScale="1">
        <p:scale>
          <a:sx n="92" d="100"/>
          <a:sy n="92" d="100"/>
        </p:scale>
        <p:origin x="8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306102362204725E-2"/>
          <c:y val="6.3788333735417577E-2"/>
          <c:w val="0.93281889763779524"/>
          <c:h val="0.816422823870805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파라미터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YOLO(v5)</c:v>
                </c:pt>
                <c:pt idx="1">
                  <c:v>YOLO(v6)</c:v>
                </c:pt>
                <c:pt idx="2">
                  <c:v>YOLO(v8)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18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F6-48AE-86C5-557F489C53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439281407"/>
        <c:axId val="1439282367"/>
      </c:barChart>
      <c:catAx>
        <c:axId val="1439281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39282367"/>
        <c:crosses val="autoZero"/>
        <c:auto val="1"/>
        <c:lblAlgn val="ctr"/>
        <c:lblOffset val="100"/>
        <c:noMultiLvlLbl val="0"/>
      </c:catAx>
      <c:valAx>
        <c:axId val="14392823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low"/>
        <c:crossAx val="1439281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771350504627269E-4"/>
          <c:y val="2.3967246690537528E-3"/>
          <c:w val="0.93281889763779524"/>
          <c:h val="0.831625194904946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mAP</c:v>
                </c:pt>
              </c:strCache>
            </c:strRef>
          </c:tx>
          <c:spPr>
            <a:solidFill>
              <a:srgbClr val="F28B3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YOLO(v5)</c:v>
                </c:pt>
                <c:pt idx="1">
                  <c:v>YOLO(v6)</c:v>
                </c:pt>
                <c:pt idx="2">
                  <c:v>YOLO(v8)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</c:v>
                </c:pt>
                <c:pt idx="1">
                  <c:v>58</c:v>
                </c:pt>
                <c:pt idx="2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5-4B8A-B9E0-114CE53639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439281407"/>
        <c:axId val="1439282367"/>
      </c:barChart>
      <c:catAx>
        <c:axId val="143928140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39282367"/>
        <c:crosses val="autoZero"/>
        <c:auto val="1"/>
        <c:lblAlgn val="ctr"/>
        <c:lblOffset val="100"/>
        <c:noMultiLvlLbl val="0"/>
      </c:catAx>
      <c:valAx>
        <c:axId val="143928236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39281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6138029035433076"/>
          <c:y val="0.89213022504510131"/>
          <c:w val="9.8161222844596954E-2"/>
          <c:h val="6.3943129996840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annews.com/media/view.asp?idx=126208&amp;kind=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newsis.com/view/?id=NISX20230310_0002221747&amp;cID=10221&amp;pID=10200" TargetMode="External"/><Relationship Id="rId4" Type="http://schemas.openxmlformats.org/officeDocument/2006/relationships/hyperlink" Target="https://www.getnews.co.kr/news/articleView.html?idxno=658770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mnews.imbc.com/replay/2024/nwtoday/article/6659873_36523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labortoday.co.kr/news/articleView.html?idxno=224846" TargetMode="External"/><Relationship Id="rId5" Type="http://schemas.openxmlformats.org/officeDocument/2006/relationships/hyperlink" Target="https://www.yna.co.kr/view/AKR20241205161100004?input=1195m" TargetMode="External"/><Relationship Id="rId4" Type="http://schemas.openxmlformats.org/officeDocument/2006/relationships/hyperlink" Target="https://www.iusm.co.kr/news/articleView.html?idxno=1047055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인공지능을 활용한 안전관리 솔루션 모델 구축 프로젝트를 진행한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팀 </a:t>
            </a:r>
            <a:r>
              <a:rPr lang="ko-KR" altLang="en-US" dirty="0" err="1"/>
              <a:t>네모네모입니다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다같이 인사</a:t>
            </a:r>
            <a:r>
              <a:rPr lang="en-US" altLang="ko-KR" dirty="0"/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어플리케이션 기획을 한 </a:t>
            </a:r>
            <a:r>
              <a:rPr lang="en-US" altLang="ko-KR" dirty="0"/>
              <a:t>PM </a:t>
            </a:r>
            <a:r>
              <a:rPr lang="ko-KR" altLang="en-US" dirty="0"/>
              <a:t>김영주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어플리케이션 </a:t>
            </a:r>
            <a:r>
              <a:rPr lang="ko-KR" altLang="en-US" dirty="0" err="1"/>
              <a:t>제작및</a:t>
            </a:r>
            <a:r>
              <a:rPr lang="ko-KR" altLang="en-US" dirty="0"/>
              <a:t> 기능 구현을 한 김도연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 err="1"/>
              <a:t>오토라벨링</a:t>
            </a:r>
            <a:r>
              <a:rPr lang="ko-KR" altLang="en-US" dirty="0"/>
              <a:t> 프로그램 제작과 어플리케이션 기능구현을 한 저 </a:t>
            </a:r>
            <a:r>
              <a:rPr lang="ko-KR" altLang="en-US" dirty="0" err="1"/>
              <a:t>김아란</a:t>
            </a: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데이터 </a:t>
            </a:r>
            <a:r>
              <a:rPr lang="ko-KR" altLang="en-US" dirty="0" err="1"/>
              <a:t>검수및</a:t>
            </a:r>
            <a:r>
              <a:rPr lang="ko-KR" altLang="en-US" dirty="0"/>
              <a:t> 모델 구축을 한 </a:t>
            </a:r>
            <a:r>
              <a:rPr lang="ko-KR" altLang="en-US" dirty="0" err="1"/>
              <a:t>황은혁입니다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안녕하십니까 저는 첫번째 발표를 맡은 </a:t>
            </a:r>
            <a:r>
              <a:rPr lang="ko-KR" altLang="en-US" dirty="0" err="1"/>
              <a:t>김아란입니다</a:t>
            </a:r>
            <a:endParaRPr lang="ko-KR" altLang="en-US"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2800" dirty="0"/>
              <a:t>팀 </a:t>
            </a:r>
            <a:r>
              <a:rPr lang="ko-KR" altLang="en-US" sz="2800" dirty="0" err="1"/>
              <a:t>구성및</a:t>
            </a:r>
            <a:r>
              <a:rPr lang="ko-KR" altLang="en-US" sz="2800" dirty="0"/>
              <a:t> 역할은 앞에서 설명을 </a:t>
            </a:r>
            <a:r>
              <a:rPr lang="ko-KR" altLang="en-US" sz="2800" dirty="0" err="1"/>
              <a:t>드린대로</a:t>
            </a:r>
            <a:r>
              <a:rPr lang="ko-KR" altLang="en-US" sz="2800" dirty="0"/>
              <a:t> 진행하였습니다</a:t>
            </a:r>
            <a:r>
              <a:rPr lang="en-US" altLang="ko-KR" sz="2800" dirty="0"/>
              <a:t>.</a:t>
            </a:r>
            <a:endParaRPr lang="ko-KR" altLang="en-US"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800" b="0" dirty="0"/>
          </a:p>
        </p:txBody>
      </p:sp>
      <p:sp>
        <p:nvSpPr>
          <p:cNvPr id="204" name="Google Shape;20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214ae820d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3214ae820d6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2800" b="0" dirty="0"/>
              <a:t>프로젝트는 총 </a:t>
            </a:r>
            <a:r>
              <a:rPr lang="en-US" altLang="ko-KR" sz="2800" b="0" dirty="0"/>
              <a:t>7</a:t>
            </a:r>
            <a:r>
              <a:rPr lang="ko-KR" altLang="en-US" sz="2800" b="0" dirty="0" err="1"/>
              <a:t>주동안</a:t>
            </a:r>
            <a:r>
              <a:rPr lang="ko-KR" altLang="en-US" sz="2800" b="0" dirty="0"/>
              <a:t> 진행되었고</a:t>
            </a:r>
            <a:r>
              <a:rPr lang="en-US" altLang="ko-KR" sz="2800" b="0" dirty="0"/>
              <a:t>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2800" b="0" dirty="0"/>
              <a:t>크게는 데이터분석 및 </a:t>
            </a:r>
            <a:r>
              <a:rPr lang="ko-KR" altLang="en-US" sz="2800" b="0" dirty="0" err="1"/>
              <a:t>라벨링</a:t>
            </a:r>
            <a:r>
              <a:rPr lang="en-US" altLang="ko-KR" sz="2800" b="0" dirty="0"/>
              <a:t>, </a:t>
            </a:r>
            <a:r>
              <a:rPr lang="ko-KR" altLang="en-US" sz="2800" b="0" dirty="0"/>
              <a:t>모델링</a:t>
            </a:r>
            <a:r>
              <a:rPr lang="en-US" altLang="ko-KR" sz="2800" b="0" dirty="0"/>
              <a:t>, </a:t>
            </a:r>
            <a:r>
              <a:rPr lang="ko-KR" altLang="en-US" sz="2800" b="0" dirty="0"/>
              <a:t>어플리케이션 제작 순서대로 진행되었습니다</a:t>
            </a:r>
            <a:r>
              <a:rPr lang="en-US" altLang="ko-KR" sz="2800" b="0" dirty="0"/>
              <a:t>.</a:t>
            </a:r>
            <a:endParaRPr sz="2800" b="0" dirty="0"/>
          </a:p>
        </p:txBody>
      </p:sp>
      <p:sp>
        <p:nvSpPr>
          <p:cNvPr id="215" name="Google Shape;215;g3214ae820d6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데이터 분석입니다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71" name="Google Shape;27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2800" b="0" dirty="0"/>
              <a:t>데이터는 울산 현대자동차 공장 </a:t>
            </a:r>
            <a:r>
              <a:rPr lang="en-US" altLang="ko-KR" sz="2800" b="0" dirty="0"/>
              <a:t>CCTV</a:t>
            </a:r>
            <a:r>
              <a:rPr lang="ko-KR" altLang="en-US" sz="2800" b="0" dirty="0"/>
              <a:t>자료의 </a:t>
            </a:r>
            <a:r>
              <a:rPr lang="ko-KR" altLang="en-US" sz="2800" b="0" dirty="0" err="1"/>
              <a:t>캡쳐본과</a:t>
            </a:r>
            <a:r>
              <a:rPr lang="ko-KR" altLang="en-US" sz="2800" b="0" dirty="0"/>
              <a:t> 영상을 받았습니다</a:t>
            </a:r>
            <a:r>
              <a:rPr lang="en-US" altLang="ko-KR" sz="2800" b="0" dirty="0"/>
              <a:t>.</a:t>
            </a:r>
            <a:endParaRPr dirty="0"/>
          </a:p>
        </p:txBody>
      </p:sp>
      <p:sp>
        <p:nvSpPr>
          <p:cNvPr id="279" name="Google Shape;27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e1fff35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31e1fff35f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데이터를 확인해본 결과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라이트커튼의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역할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대체하는것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이외에도 작업자의 안전모 유무나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작업자와 지게차가 부딪힌 사고의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케이스등을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경고하는 기능구현이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가능할것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같았습니다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292" name="Google Shape;292;g31e1fff35f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ko-KR" sz="4000" b="0" dirty="0"/>
            </a:br>
            <a:r>
              <a:rPr lang="ko-KR" altLang="en-US" sz="4000" b="0" dirty="0"/>
              <a:t>그리하여 작업자의 안전모 유무에 따른 </a:t>
            </a:r>
            <a:r>
              <a:rPr lang="ko-KR" altLang="en-US" sz="4000" b="0" dirty="0" err="1"/>
              <a:t>라벨링</a:t>
            </a:r>
            <a:r>
              <a:rPr lang="en-US" altLang="ko-KR" sz="4000" b="0" dirty="0"/>
              <a:t>, </a:t>
            </a:r>
            <a:r>
              <a:rPr lang="ko-KR" altLang="en-US" sz="4000" b="0" dirty="0"/>
              <a:t>지게차의 경우 발부분이 더 길어서 사람에게 위험구역이 되므로 지게차의 사방을 따로 라벨링을 하였고</a:t>
            </a:r>
            <a:r>
              <a:rPr lang="en-US" altLang="ko-KR" sz="4000" b="0" dirty="0"/>
              <a:t>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4000" b="0" dirty="0" err="1"/>
              <a:t>그외에</a:t>
            </a:r>
            <a:r>
              <a:rPr lang="ko-KR" altLang="en-US" sz="4000" b="0" dirty="0"/>
              <a:t> 많이 지나다니는 트롤리까지 </a:t>
            </a:r>
            <a:r>
              <a:rPr lang="en-US" altLang="ko-KR" sz="4000" b="0" dirty="0"/>
              <a:t>7</a:t>
            </a:r>
            <a:r>
              <a:rPr lang="ko-KR" altLang="en-US" sz="4000" b="0" dirty="0"/>
              <a:t>가지 라벨링을 진행하였습니다</a:t>
            </a:r>
            <a:r>
              <a:rPr lang="en-US" altLang="ko-KR" sz="4000" b="0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800" b="0" dirty="0"/>
          </a:p>
        </p:txBody>
      </p:sp>
      <p:sp>
        <p:nvSpPr>
          <p:cNvPr id="306" name="Google Shape;3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2800" b="0" dirty="0" err="1"/>
              <a:t>라벨이미지</a:t>
            </a:r>
            <a:r>
              <a:rPr lang="ko-KR" altLang="en-US" sz="2800" b="0" dirty="0"/>
              <a:t> 프로그램을 사용하여 </a:t>
            </a:r>
            <a:r>
              <a:rPr lang="ko-KR" altLang="en-US" sz="2800" b="0" dirty="0" err="1"/>
              <a:t>수동라벨링을</a:t>
            </a:r>
            <a:r>
              <a:rPr lang="ko-KR" altLang="en-US" sz="2800" b="0" dirty="0"/>
              <a:t> 해보니 하루에 천장정도밖에 </a:t>
            </a:r>
            <a:r>
              <a:rPr lang="ko-KR" altLang="en-US" sz="2800" b="0" dirty="0" err="1"/>
              <a:t>되지않아서</a:t>
            </a:r>
            <a:r>
              <a:rPr lang="ko-KR" altLang="en-US" sz="2800" b="0" dirty="0"/>
              <a:t> 데이터의 양이 </a:t>
            </a:r>
            <a:r>
              <a:rPr lang="ko-KR" altLang="en-US" sz="2800" b="0" dirty="0" err="1"/>
              <a:t>부족할것을</a:t>
            </a:r>
            <a:r>
              <a:rPr lang="ko-KR" altLang="en-US" sz="2800" b="0" dirty="0"/>
              <a:t> 고려하여</a:t>
            </a:r>
            <a:r>
              <a:rPr lang="en-US" altLang="ko-KR" sz="2800" b="0" dirty="0"/>
              <a:t>, </a:t>
            </a:r>
            <a:r>
              <a:rPr lang="ko-KR" altLang="en-US" sz="2800" b="0" dirty="0" err="1"/>
              <a:t>오토라벨러</a:t>
            </a:r>
            <a:r>
              <a:rPr lang="ko-KR" altLang="en-US" sz="2800" b="0" dirty="0"/>
              <a:t> 제작에 착수했습니다</a:t>
            </a:r>
            <a:r>
              <a:rPr lang="en-US" altLang="ko-KR" sz="2800" b="0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2800" b="0" dirty="0" err="1"/>
              <a:t>오토라벨러는</a:t>
            </a:r>
            <a:r>
              <a:rPr lang="ko-KR" altLang="en-US" sz="2800" b="0" dirty="0"/>
              <a:t> 영상을 일정간격으로 추가적으로 </a:t>
            </a:r>
            <a:r>
              <a:rPr lang="ko-KR" altLang="en-US" sz="2800" b="0" dirty="0" err="1"/>
              <a:t>캡쳐하고</a:t>
            </a:r>
            <a:r>
              <a:rPr lang="en-US" altLang="ko-KR" sz="2800" b="0" dirty="0"/>
              <a:t>, </a:t>
            </a:r>
            <a:r>
              <a:rPr lang="ko-KR" altLang="en-US" sz="2800" b="0" dirty="0"/>
              <a:t>탐지되는 객체가 </a:t>
            </a:r>
            <a:r>
              <a:rPr lang="ko-KR" altLang="en-US" sz="2800" b="0" dirty="0" err="1"/>
              <a:t>없는경우</a:t>
            </a:r>
            <a:r>
              <a:rPr lang="ko-KR" altLang="en-US" sz="2800" b="0" dirty="0"/>
              <a:t> 사진을 삭제하고</a:t>
            </a:r>
            <a:r>
              <a:rPr lang="en-US" altLang="ko-KR" sz="2800" b="0" dirty="0"/>
              <a:t>, </a:t>
            </a:r>
            <a:r>
              <a:rPr lang="ko-KR" altLang="en-US" sz="2800" b="0" dirty="0"/>
              <a:t>라벨링을 하는 세가지 기능을 하는 프로그램을 제작하여 정제데이터 </a:t>
            </a:r>
            <a:r>
              <a:rPr lang="en-US" altLang="ko-KR" sz="2800" b="0" dirty="0"/>
              <a:t>2</a:t>
            </a:r>
            <a:r>
              <a:rPr lang="ko-KR" altLang="en-US" sz="2800" b="0" dirty="0"/>
              <a:t>만장을 추출했습니다</a:t>
            </a:r>
            <a:r>
              <a:rPr lang="en-US" altLang="ko-KR" sz="2800" b="0" dirty="0"/>
              <a:t>.</a:t>
            </a:r>
            <a:endParaRPr sz="2800" b="0" dirty="0"/>
          </a:p>
        </p:txBody>
      </p:sp>
      <p:sp>
        <p:nvSpPr>
          <p:cNvPr id="326" name="Google Shape;32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 err="1"/>
              <a:t>그이후</a:t>
            </a:r>
            <a:r>
              <a:rPr lang="ko-KR" altLang="en-US" dirty="0"/>
              <a:t> 모델 파트는 </a:t>
            </a:r>
            <a:r>
              <a:rPr lang="ko-KR" altLang="en-US" dirty="0" err="1"/>
              <a:t>황은혁님이</a:t>
            </a:r>
            <a:r>
              <a:rPr lang="ko-KR" altLang="en-US" dirty="0"/>
              <a:t> 발표해 주시겠습니다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38" name="Google Shape;33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2800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4522D-17AF-4834-B6A2-9B95586AC64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872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2800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4522D-17AF-4834-B6A2-9B95586AC64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121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목차는 </a:t>
            </a:r>
            <a:r>
              <a:rPr lang="ko-KR" altLang="en-US" dirty="0" err="1"/>
              <a:t>주제선정및</a:t>
            </a:r>
            <a:r>
              <a:rPr lang="ko-KR" altLang="en-US" dirty="0"/>
              <a:t> 개요</a:t>
            </a:r>
            <a:r>
              <a:rPr lang="en-US" altLang="ko-KR" dirty="0"/>
              <a:t>, </a:t>
            </a:r>
            <a:r>
              <a:rPr lang="ko-KR" altLang="en-US" dirty="0" err="1"/>
              <a:t>구성및</a:t>
            </a:r>
            <a:r>
              <a:rPr lang="ko-KR" altLang="en-US" dirty="0"/>
              <a:t> 역할</a:t>
            </a:r>
            <a:r>
              <a:rPr lang="en-US" altLang="ko-KR" dirty="0"/>
              <a:t>, </a:t>
            </a:r>
            <a:r>
              <a:rPr lang="ko-KR" altLang="en-US" dirty="0"/>
              <a:t>데이터분석</a:t>
            </a:r>
            <a:r>
              <a:rPr lang="en-US" altLang="ko-KR" dirty="0"/>
              <a:t>, </a:t>
            </a:r>
            <a:r>
              <a:rPr lang="ko-KR" altLang="en-US" dirty="0"/>
              <a:t>모델</a:t>
            </a:r>
            <a:r>
              <a:rPr lang="en-US" altLang="ko-KR" dirty="0"/>
              <a:t>, </a:t>
            </a:r>
            <a:r>
              <a:rPr lang="ko-KR" altLang="en-US" dirty="0"/>
              <a:t>어플리케이션</a:t>
            </a:r>
            <a:r>
              <a:rPr lang="en-US" altLang="ko-KR" dirty="0"/>
              <a:t>, </a:t>
            </a:r>
            <a:r>
              <a:rPr lang="ko-KR" altLang="en-US" dirty="0"/>
              <a:t>평가 순으로 </a:t>
            </a:r>
            <a:r>
              <a:rPr lang="ko-KR" altLang="en-US" dirty="0" err="1"/>
              <a:t>발표하겟습니다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800" b="0" dirty="0">
                <a:effectLst/>
              </a:rPr>
              <a:t>10, 11: </a:t>
            </a:r>
            <a:r>
              <a:rPr lang="ko-KR" altLang="en-US" sz="2800" b="0" dirty="0">
                <a:effectLst/>
              </a:rPr>
              <a:t>너무 최신 버전이라서 최적화 아직 안 됨</a:t>
            </a:r>
            <a:endParaRPr lang="en-US" altLang="ko-KR" sz="2800" b="0" dirty="0">
              <a:effectLst/>
            </a:endParaRPr>
          </a:p>
          <a:p>
            <a:r>
              <a:rPr lang="en-US" altLang="ko-KR" sz="2800" b="0" dirty="0">
                <a:effectLst/>
              </a:rPr>
              <a:t>9: </a:t>
            </a:r>
            <a:r>
              <a:rPr lang="ko-KR" altLang="en-US" sz="2800" b="0" dirty="0">
                <a:effectLst/>
              </a:rPr>
              <a:t>정확도는 높지만 속도가 느림 </a:t>
            </a:r>
            <a:r>
              <a:rPr lang="en-US" altLang="ko-KR" sz="2800" b="0" dirty="0">
                <a:effectLst/>
              </a:rPr>
              <a:t>-&gt; </a:t>
            </a:r>
            <a:r>
              <a:rPr lang="ko-KR" altLang="en-US" sz="2800" b="0" dirty="0">
                <a:effectLst/>
              </a:rPr>
              <a:t>실시간 탐지에 부적합</a:t>
            </a:r>
            <a:endParaRPr lang="en-US" altLang="ko-KR" sz="2800" b="0" dirty="0">
              <a:effectLst/>
            </a:endParaRPr>
          </a:p>
          <a:p>
            <a:r>
              <a:rPr lang="en-US" altLang="ko-KR" sz="2800" b="0" dirty="0">
                <a:effectLst/>
              </a:rPr>
              <a:t>8: </a:t>
            </a:r>
            <a:r>
              <a:rPr lang="ko-KR" altLang="en-US" sz="2800" b="0" dirty="0" err="1">
                <a:effectLst/>
              </a:rPr>
              <a:t>속도랑</a:t>
            </a:r>
            <a:r>
              <a:rPr lang="ko-KR" altLang="en-US" sz="2800" b="0" dirty="0">
                <a:effectLst/>
              </a:rPr>
              <a:t> 정확도 모두 준수한 성능</a:t>
            </a:r>
            <a:endParaRPr lang="en-US" altLang="ko-KR" sz="2800" b="0" dirty="0">
              <a:effectLst/>
            </a:endParaRPr>
          </a:p>
          <a:p>
            <a:endParaRPr lang="ko-KR" altLang="en-US" sz="2800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4522D-17AF-4834-B6A2-9B95586AC64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318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2800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4522D-17AF-4834-B6A2-9B95586AC64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152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2800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4522D-17AF-4834-B6A2-9B95586AC64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312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2800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4522D-17AF-4834-B6A2-9B95586AC64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021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2" name="Google Shape;4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4000" b="0" dirty="0"/>
              <a:t>효율 저장</a:t>
            </a:r>
            <a:endParaRPr lang="en-US" altLang="ko-KR" sz="40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4000" b="0" dirty="0"/>
              <a:t>일반 화질</a:t>
            </a:r>
            <a:endParaRPr lang="en-US" altLang="ko-KR" sz="40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4000" b="0" dirty="0"/>
              <a:t>고화질</a:t>
            </a:r>
            <a:endParaRPr lang="en-US" altLang="ko-KR" sz="40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sz="40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4000" b="0" dirty="0"/>
              <a:t>영상 업로드</a:t>
            </a:r>
            <a:endParaRPr lang="en-US" altLang="ko-KR" sz="40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4000" b="0" dirty="0"/>
              <a:t>영상 정보</a:t>
            </a:r>
            <a:endParaRPr lang="en-US" altLang="ko-KR" sz="40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4000" b="0" dirty="0"/>
              <a:t>로그 기록</a:t>
            </a:r>
            <a:br>
              <a:rPr lang="ko-KR" sz="4000" b="0" dirty="0"/>
            </a:br>
            <a:r>
              <a:rPr lang="ko-KR" altLang="en-US" sz="4000" b="0" dirty="0"/>
              <a:t>로그 검색</a:t>
            </a:r>
            <a:endParaRPr lang="en-US" altLang="ko-KR" sz="40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2800" b="0" dirty="0"/>
              <a:t>설정</a:t>
            </a:r>
            <a:endParaRPr lang="en-US" altLang="ko-KR" sz="28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2800" b="0" dirty="0"/>
              <a:t>알람 설정</a:t>
            </a:r>
            <a:endParaRPr lang="en-US" altLang="ko-KR" sz="28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2800" b="0" dirty="0"/>
              <a:t>초기화</a:t>
            </a:r>
            <a:endParaRPr lang="en-US" altLang="ko-KR" sz="28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2800" b="0" dirty="0"/>
              <a:t>화질 설정</a:t>
            </a:r>
            <a:endParaRPr lang="en-US" altLang="ko-KR" sz="28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2800" b="0" dirty="0"/>
              <a:t>확인</a:t>
            </a:r>
            <a:endParaRPr lang="en-US" altLang="ko-KR" sz="28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2800" b="0" dirty="0"/>
              <a:t>위험구역 지정</a:t>
            </a:r>
            <a:endParaRPr sz="2800" b="0" dirty="0"/>
          </a:p>
        </p:txBody>
      </p:sp>
      <p:sp>
        <p:nvSpPr>
          <p:cNvPr id="430" name="Google Shape;430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4000" b="0" dirty="0"/>
              <a:t>그릴 영역 선택</a:t>
            </a:r>
            <a:endParaRPr lang="en-US" altLang="ko-KR" sz="40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4000" b="0" dirty="0"/>
              <a:t>영역 그리기</a:t>
            </a:r>
            <a:endParaRPr lang="en-US" altLang="ko-KR" sz="40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4000" b="0" dirty="0"/>
              <a:t>확인</a:t>
            </a:r>
            <a:br>
              <a:rPr lang="ko-KR" sz="4000" b="0" dirty="0"/>
            </a:br>
            <a:endParaRPr sz="2800" b="0" dirty="0"/>
          </a:p>
        </p:txBody>
      </p:sp>
      <p:sp>
        <p:nvSpPr>
          <p:cNvPr id="442" name="Google Shape;442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업로드 버튼으로 파일을 업로드하면 </a:t>
            </a:r>
            <a:endParaRPr sz="40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우측 상단에서는 업로드한 영상의 정보를 제공하며, 훈련된 모델이 객체를 실시간으로 탐지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40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영상과 같이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헬맷을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쓰지 않은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이상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</a:t>
            </a:r>
            <a:r>
              <a:rPr 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탐지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되면</a:t>
            </a:r>
            <a:r>
              <a:rPr 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헬맷에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관한 </a:t>
            </a:r>
            <a:r>
              <a:rPr 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</a:t>
            </a:r>
            <a:r>
              <a:rPr 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기록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4000" b="0" dirty="0"/>
          </a:p>
        </p:txBody>
      </p:sp>
      <p:sp>
        <p:nvSpPr>
          <p:cNvPr id="453" name="Google Shape;453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3295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다음은 위험 영역 지정 파트입니다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오른쪽 아래에 위험구역 지정 버튼을  페이지를 통해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위험 영역을 지정하는 페이지가 뜨고</a:t>
            </a:r>
            <a:endParaRPr sz="40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페이지에서 영역별 특징을 고려해 작업 영역을 구분하여 영역을 그리고 확인 버튼을 누르면</a:t>
            </a:r>
            <a:endParaRPr sz="40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탐지 및 예측 화면에서 그린 영역을 확인할 수 있고</a:t>
            </a:r>
            <a:endParaRPr sz="40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영역의 특성에 맞게 들어가면 안 되는 객체가 탐지된 경우 알람을 주고, 로그가 기록되며, 동시에 사건 상황 앞, 뒤 10초가 포함된 영상이 저장됨</a:t>
            </a:r>
            <a:endParaRPr sz="40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이는 로그 검색 기능을 통해 </a:t>
            </a:r>
            <a:r>
              <a:rPr lang="ko-KR" sz="1800" b="0" i="0" u="none" strike="noStrik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날짜별</a:t>
            </a:r>
            <a:r>
              <a:rPr 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sz="1800" b="0" i="0" u="none" strike="noStrik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상황별</a:t>
            </a:r>
            <a:r>
              <a:rPr 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로그를 추후에도 확인이 가능함</a:t>
            </a:r>
            <a:endParaRPr sz="4000" b="0" dirty="0"/>
          </a:p>
        </p:txBody>
      </p:sp>
      <p:sp>
        <p:nvSpPr>
          <p:cNvPr id="463" name="Google Shape;463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설정 페이지에서는 어떤 종류의 알람을 울리게 할 지 설정이 가능하고</a:t>
            </a:r>
            <a:endParaRPr sz="40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로그가 기록된 후 저장될 영상의 위치를 사용자가 직접 지정할 수 있음</a:t>
            </a:r>
            <a:endParaRPr sz="4000" b="0" dirty="0"/>
          </a:p>
        </p:txBody>
      </p:sp>
      <p:sp>
        <p:nvSpPr>
          <p:cNvPr id="473" name="Google Shape;473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29</a:t>
            </a:fld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첫번째로 주제선정 </a:t>
            </a:r>
            <a:r>
              <a:rPr lang="ko-KR" altLang="en-US" dirty="0" err="1"/>
              <a:t>배경및</a:t>
            </a:r>
            <a:r>
              <a:rPr lang="ko-KR" altLang="en-US" dirty="0"/>
              <a:t> 프로젝트 개요에 대해 말씀드리겠습니다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>
          <a:extLst>
            <a:ext uri="{FF2B5EF4-FFF2-40B4-BE49-F238E27FC236}">
              <a16:creationId xmlns:a16="http://schemas.microsoft.com/office/drawing/2014/main" id="{A9288878-2740-C6ED-BAC1-5C3268521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1:notes">
            <a:extLst>
              <a:ext uri="{FF2B5EF4-FFF2-40B4-BE49-F238E27FC236}">
                <a16:creationId xmlns:a16="http://schemas.microsoft.com/office/drawing/2014/main" id="{F778363F-F538-AD7B-453D-BE6DC957A9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31:notes">
            <a:extLst>
              <a:ext uri="{FF2B5EF4-FFF2-40B4-BE49-F238E27FC236}">
                <a16:creationId xmlns:a16="http://schemas.microsoft.com/office/drawing/2014/main" id="{8DE62435-F97C-D467-B2B0-3E9B476CCD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백그라운드 영상 시연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위험영역 진입 혹은 차량 충돌 고위험의 경우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기록된 로그를 더블 클릭하여 저장된 영상을 볼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영상은 사고 발생 이후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초의 상황도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담아야하므로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로그 발생 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 이후에 완전히 저장되고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더블 클릭 시 사용자가 윈도우에서 사용하는 영상 재생 어플이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팝업된다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4000" b="0" dirty="0"/>
          </a:p>
        </p:txBody>
      </p:sp>
      <p:sp>
        <p:nvSpPr>
          <p:cNvPr id="473" name="Google Shape;473;p31:notes">
            <a:extLst>
              <a:ext uri="{FF2B5EF4-FFF2-40B4-BE49-F238E27FC236}">
                <a16:creationId xmlns:a16="http://schemas.microsoft.com/office/drawing/2014/main" id="{09C6E498-546D-21E4-10EC-E5C3C5E7FBB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67953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2" name="Google Shape;48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ko-KR" sz="4000" b="0" dirty="0"/>
            </a:br>
            <a:endParaRPr sz="2800" b="0" dirty="0"/>
          </a:p>
        </p:txBody>
      </p:sp>
      <p:sp>
        <p:nvSpPr>
          <p:cNvPr id="490" name="Google Shape;490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9288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산업안전보건법 개정과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중대재해 처벌법 시행으로 산업현장에서 안전관리가 매우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강화되어있는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시점입니다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sz="18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출처</a:t>
            </a:r>
            <a:endParaRPr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CC"/>
              </a:buClr>
              <a:buSzPts val="1800"/>
              <a:buFont typeface="Arial"/>
              <a:buChar char="•"/>
            </a:pPr>
            <a:r>
              <a:rPr lang="ko-KR" sz="1800" b="0" i="0" u="sng" strike="noStrike" dirty="0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http://www.boannews.com/media/view.asp?idx=126208&amp;kind=</a:t>
            </a:r>
            <a:endParaRPr sz="18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CC"/>
              </a:buClr>
              <a:buSzPts val="1800"/>
              <a:buFont typeface="Arial"/>
              <a:buChar char="•"/>
            </a:pPr>
            <a:r>
              <a:rPr lang="ko-KR" sz="1800" b="0" i="0" u="sng" strike="noStrike" dirty="0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27일부터 중대재해처벌법 확대 시행…'더 안전한 </a:t>
            </a:r>
            <a:r>
              <a:rPr lang="ko-KR" sz="1800" b="0" i="0" u="sng" strike="noStrike" dirty="0" err="1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일터'로</a:t>
            </a:r>
            <a:endParaRPr sz="18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CC"/>
              </a:buClr>
              <a:buSzPts val="1800"/>
              <a:buFont typeface="Arial"/>
              <a:buChar char="•"/>
            </a:pPr>
            <a:r>
              <a:rPr lang="ko-KR" sz="1800" b="0" i="0" u="sng" strike="noStrike" dirty="0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http://www.newsis.com/view/?id=NISX20230310_0002221747&amp;cID=10221&amp;pID=10200</a:t>
            </a:r>
            <a:endParaRPr sz="18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ko-KR" altLang="en-US" sz="18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그럼에도 불구하고 아직도 산업현장에서는 인명피해가 지속적으로 발생되고 있는 상황입니다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sz="18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출처</a:t>
            </a:r>
            <a:endParaRPr sz="18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8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CC"/>
              </a:buClr>
              <a:buSzPts val="1800"/>
              <a:buFont typeface="Arial"/>
              <a:buChar char="•"/>
            </a:pPr>
            <a:r>
              <a:rPr lang="ko-KR" sz="1800" b="0" i="0" u="sng" strike="noStrike" dirty="0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'방사선 피폭' 사고 </a:t>
            </a:r>
            <a:r>
              <a:rPr lang="ko-KR" sz="1800" b="0" i="0" u="sng" strike="noStrike" dirty="0" err="1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삼성전자‥'중대재해</a:t>
            </a:r>
            <a:r>
              <a:rPr lang="ko-KR" sz="1800" b="0" i="0" u="sng" strike="noStrike" dirty="0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' 조사</a:t>
            </a:r>
            <a:endParaRPr sz="18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CC"/>
              </a:buClr>
              <a:buSzPts val="1800"/>
              <a:buFont typeface="Arial"/>
              <a:buChar char="•"/>
            </a:pPr>
            <a:r>
              <a:rPr lang="ko-KR" sz="1800" b="0" i="0" u="sng" strike="noStrike" dirty="0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[사설] 울산서 </a:t>
            </a:r>
            <a:r>
              <a:rPr lang="ko-KR" sz="1800" b="0" i="0" u="sng" strike="noStrike" dirty="0" err="1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연이은</a:t>
            </a:r>
            <a:r>
              <a:rPr lang="ko-KR" sz="1800" b="0" i="0" u="sng" strike="noStrike" dirty="0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중대재해 … 긴장의 끈 놓지 마라</a:t>
            </a:r>
            <a:endParaRPr sz="18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CC"/>
              </a:buClr>
              <a:buSzPts val="1800"/>
              <a:buFont typeface="Arial"/>
              <a:buChar char="•"/>
            </a:pPr>
            <a:r>
              <a:rPr lang="ko-KR" sz="1800" b="0" i="0" u="sng" strike="noStrike" dirty="0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https://www.yna.co.kr/view/AKR20241205161100004?input=1195m</a:t>
            </a:r>
            <a:endParaRPr sz="18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CC"/>
              </a:buClr>
              <a:buSzPts val="1800"/>
              <a:buFont typeface="Arial"/>
              <a:buChar char="•"/>
            </a:pPr>
            <a:r>
              <a:rPr lang="ko-KR" sz="1800" b="0" i="0" u="sng" strike="noStrike" dirty="0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[현대차 연구원 질식사] “밀폐공간 위험작업에 안전조치 부재”</a:t>
            </a:r>
            <a:br>
              <a:rPr lang="ko-KR" sz="4000" dirty="0"/>
            </a:br>
            <a:br>
              <a:rPr lang="ko-KR" sz="2800" b="0" dirty="0"/>
            </a:br>
            <a:r>
              <a:rPr lang="ko-KR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법률을 개정하고 어쩌고 하지만 불과 며칠전에도 산업 현장에서 사고는 발생했다…!</a:t>
            </a:r>
            <a:endParaRPr sz="2800" b="0" dirty="0"/>
          </a:p>
        </p:txBody>
      </p:sp>
      <p:sp>
        <p:nvSpPr>
          <p:cNvPr id="127" name="Google Shape;12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저희는 그런 안전관리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개체중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라이트 커튼에 주목하였습니다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영화나 드라마에서 보셨듯이 어떤 물체가 지나가면 레이저가 끊기면서 물체가 들어왔음을 인식하는 기계입니다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허나 실제 산업 현장에서는 사람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기계등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특정한 개체만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들어갈수있는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등 특수한 케이스 들이 많아서 실현장에선 무용지물인 상황입니다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sz="18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sz="18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sz="18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sz="18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사고 방지를 위해 많은 기업들이 안전 라이트 커튼 센서와 같은 다양한 센서를 활용한 안전 설비를 설치, 구축했지만 실질적인 효과 </a:t>
            </a:r>
            <a:r>
              <a:rPr lang="ko-KR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40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ko-KR" sz="4000" b="0" dirty="0"/>
            </a:br>
            <a:r>
              <a:rPr lang="ko-KR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그래서 시각데이터를 활용한 인공지능을 활용하여 작업 공간 내 진입하는 지게차와 작업자를 구분하는 솔루션 구축에 관한 프로젝트 진행</a:t>
            </a:r>
            <a:endParaRPr sz="4000"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ko-KR" sz="4000" b="0" dirty="0"/>
            </a:br>
            <a:endParaRPr sz="2800" b="0" dirty="0"/>
          </a:p>
        </p:txBody>
      </p:sp>
      <p:sp>
        <p:nvSpPr>
          <p:cNvPr id="142" name="Google Shape;14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4000" b="0" dirty="0"/>
              <a:t>저희는 이러한 한계를 해결하고자 실시간 </a:t>
            </a:r>
            <a:r>
              <a:rPr lang="en-US" altLang="ko-KR" sz="4000" b="0" dirty="0"/>
              <a:t>CCTV</a:t>
            </a:r>
            <a:r>
              <a:rPr lang="ko-KR" altLang="en-US" sz="4000" b="0" dirty="0"/>
              <a:t>영상을 받아 모델을 이용하여 </a:t>
            </a:r>
            <a:r>
              <a:rPr lang="ko-KR" altLang="en-US" sz="4000" b="0" dirty="0" err="1"/>
              <a:t>이상상황에대한</a:t>
            </a:r>
            <a:r>
              <a:rPr lang="ko-KR" altLang="en-US" sz="4000" b="0" dirty="0"/>
              <a:t> 로그를 기록하고</a:t>
            </a:r>
            <a:r>
              <a:rPr lang="en-US" altLang="ko-KR" sz="4000" b="0" dirty="0"/>
              <a:t>, </a:t>
            </a:r>
            <a:r>
              <a:rPr lang="ko-KR" altLang="en-US" sz="4000" b="0" dirty="0"/>
              <a:t>경고 알림을 </a:t>
            </a:r>
            <a:r>
              <a:rPr lang="ko-KR" altLang="en-US" sz="4000" b="0" dirty="0" err="1"/>
              <a:t>할수있는</a:t>
            </a:r>
            <a:r>
              <a:rPr lang="ko-KR" altLang="en-US" sz="4000" b="0" dirty="0"/>
              <a:t> 어플리케이션을 제작하기로 하였습니다</a:t>
            </a:r>
            <a:r>
              <a:rPr lang="en-US" altLang="ko-KR" sz="4000" b="0" dirty="0"/>
              <a:t>.</a:t>
            </a:r>
            <a:endParaRPr sz="2800" b="0" dirty="0"/>
          </a:p>
        </p:txBody>
      </p:sp>
      <p:sp>
        <p:nvSpPr>
          <p:cNvPr id="154" name="Google Shape;15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e1fff35fc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31e1fff35fc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sz="2800" b="0" dirty="0" err="1"/>
              <a:t>라벨이미지를</a:t>
            </a:r>
            <a:r>
              <a:rPr lang="ko-KR" altLang="en-US" sz="2800" b="0" dirty="0"/>
              <a:t> 이용하여 라벨링을 한 후</a:t>
            </a:r>
            <a:r>
              <a:rPr lang="en-US" altLang="ko-KR" sz="2800" b="0" dirty="0"/>
              <a:t>, </a:t>
            </a:r>
            <a:r>
              <a:rPr lang="ko-KR" altLang="en-US" sz="2800" b="0" dirty="0" err="1"/>
              <a:t>욜로모델을</a:t>
            </a:r>
            <a:r>
              <a:rPr lang="ko-KR" altLang="en-US" sz="2800" b="0" dirty="0"/>
              <a:t> 이용하고</a:t>
            </a:r>
            <a:r>
              <a:rPr lang="en-US" altLang="ko-KR" sz="2800" b="0" dirty="0"/>
              <a:t>,  PYQT</a:t>
            </a:r>
            <a:r>
              <a:rPr lang="ko-KR" altLang="en-US" sz="2800" b="0" dirty="0"/>
              <a:t>로 어플리케이션을 만들었습니다</a:t>
            </a:r>
            <a:r>
              <a:rPr lang="en-US" altLang="ko-KR" sz="2800" b="0" dirty="0"/>
              <a:t>.</a:t>
            </a:r>
            <a:endParaRPr sz="2800" b="0" dirty="0"/>
          </a:p>
        </p:txBody>
      </p:sp>
      <p:sp>
        <p:nvSpPr>
          <p:cNvPr id="178" name="Google Shape;178;g31e1fff35fc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6" name="Google Shape;1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2997199"/>
            <a:ext cx="12192000" cy="3860801"/>
          </a:xfrm>
          <a:prstGeom prst="rect">
            <a:avLst/>
          </a:prstGeom>
          <a:solidFill>
            <a:srgbClr val="291D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0" y="6683945"/>
            <a:ext cx="12192000" cy="174053"/>
          </a:xfrm>
          <a:prstGeom prst="rect">
            <a:avLst/>
          </a:prstGeom>
          <a:solidFill>
            <a:srgbClr val="F28B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1" name="Google Shape;91;p1"/>
          <p:cNvCxnSpPr/>
          <p:nvPr/>
        </p:nvCxnSpPr>
        <p:spPr>
          <a:xfrm>
            <a:off x="0" y="4867977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F28B3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" name="Google Shape;92;p1"/>
          <p:cNvSpPr txBox="1">
            <a:spLocks noGrp="1"/>
          </p:cNvSpPr>
          <p:nvPr>
            <p:ph type="ctrTitle"/>
          </p:nvPr>
        </p:nvSpPr>
        <p:spPr>
          <a:xfrm>
            <a:off x="575732" y="22013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lang="ko-KR" sz="3600" dirty="0"/>
              <a:t>TEAM NEMONEMO</a:t>
            </a:r>
            <a:br>
              <a:rPr lang="ko-KR" dirty="0"/>
            </a:br>
            <a:r>
              <a:rPr lang="ko-KR" b="1" dirty="0">
                <a:solidFill>
                  <a:srgbClr val="F28B30"/>
                </a:solidFill>
              </a:rPr>
              <a:t>프로젝트</a:t>
            </a:r>
            <a:r>
              <a:rPr lang="ko-KR" b="1" dirty="0"/>
              <a:t> </a:t>
            </a:r>
            <a:r>
              <a:rPr lang="ko-KR" b="1" dirty="0">
                <a:solidFill>
                  <a:srgbClr val="291D77"/>
                </a:solidFill>
              </a:rPr>
              <a:t>결과 발표</a:t>
            </a:r>
            <a:endParaRPr dirty="0"/>
          </a:p>
        </p:txBody>
      </p:sp>
      <p:sp>
        <p:nvSpPr>
          <p:cNvPr id="93" name="Google Shape;93;p1"/>
          <p:cNvSpPr txBox="1">
            <a:spLocks noGrp="1"/>
          </p:cNvSpPr>
          <p:nvPr>
            <p:ph type="subTitle" idx="1"/>
          </p:nvPr>
        </p:nvSpPr>
        <p:spPr>
          <a:xfrm>
            <a:off x="338666" y="5043131"/>
            <a:ext cx="11497734" cy="167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ct val="100000"/>
              <a:buNone/>
            </a:pPr>
            <a:r>
              <a:rPr lang="ko-KR" dirty="0">
                <a:solidFill>
                  <a:srgbClr val="F28B30"/>
                </a:solidFill>
              </a:rPr>
              <a:t>인공지능을 활용한 안전관리 솔루션</a:t>
            </a:r>
            <a:r>
              <a:rPr lang="en-US" altLang="ko-KR" dirty="0">
                <a:solidFill>
                  <a:srgbClr val="F28B30"/>
                </a:solidFill>
              </a:rPr>
              <a:t> </a:t>
            </a:r>
            <a:r>
              <a:rPr lang="ko-KR" dirty="0">
                <a:solidFill>
                  <a:srgbClr val="F28B30"/>
                </a:solidFill>
              </a:rPr>
              <a:t>모델 구축</a:t>
            </a:r>
            <a:endParaRPr dirty="0">
              <a:solidFill>
                <a:srgbClr val="F28B3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ko-KR" sz="1700" dirty="0">
                <a:solidFill>
                  <a:schemeClr val="lt1"/>
                </a:solidFill>
              </a:rPr>
              <a:t>㈜ </a:t>
            </a:r>
            <a:r>
              <a:rPr lang="ko-KR" sz="1700" dirty="0" err="1">
                <a:solidFill>
                  <a:schemeClr val="lt1"/>
                </a:solidFill>
              </a:rPr>
              <a:t>엠엔비젼</a:t>
            </a:r>
            <a:endParaRPr sz="17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ko-KR" sz="1700" dirty="0">
                <a:solidFill>
                  <a:schemeClr val="lt1"/>
                </a:solidFill>
              </a:rPr>
              <a:t>TEAM NEMONEMO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ko-KR" sz="1700" dirty="0">
                <a:solidFill>
                  <a:schemeClr val="lt1"/>
                </a:solidFill>
              </a:rPr>
              <a:t>김도연, </a:t>
            </a:r>
            <a:r>
              <a:rPr lang="ko-KR" sz="1700" dirty="0" err="1">
                <a:solidFill>
                  <a:schemeClr val="lt1"/>
                </a:solidFill>
              </a:rPr>
              <a:t>김아란</a:t>
            </a:r>
            <a:r>
              <a:rPr lang="ko-KR" sz="1700" dirty="0">
                <a:solidFill>
                  <a:schemeClr val="lt1"/>
                </a:solidFill>
              </a:rPr>
              <a:t>, 김영주, </a:t>
            </a:r>
            <a:r>
              <a:rPr lang="ko-KR" sz="1700" dirty="0" err="1">
                <a:solidFill>
                  <a:schemeClr val="lt1"/>
                </a:solidFill>
              </a:rPr>
              <a:t>황은혁</a:t>
            </a:r>
            <a:endParaRPr sz="1700" dirty="0">
              <a:solidFill>
                <a:schemeClr val="lt1"/>
              </a:solidFill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ko-KR" sz="1700" dirty="0">
                <a:solidFill>
                  <a:schemeClr val="lt1"/>
                </a:solidFill>
              </a:rPr>
              <a:t>2024.12.</a:t>
            </a:r>
            <a:r>
              <a:rPr lang="en-US" altLang="ko-KR" sz="1700" dirty="0">
                <a:solidFill>
                  <a:schemeClr val="lt1"/>
                </a:solidFill>
              </a:rPr>
              <a:t>19</a:t>
            </a:r>
            <a:endParaRPr sz="21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ctrTitle"/>
          </p:nvPr>
        </p:nvSpPr>
        <p:spPr>
          <a:xfrm>
            <a:off x="524929" y="-60960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ts val="3100"/>
              <a:buFont typeface="Malgun Gothic"/>
              <a:buNone/>
            </a:pPr>
            <a:r>
              <a:rPr lang="ko-KR" sz="3100" b="1">
                <a:solidFill>
                  <a:srgbClr val="F28B30"/>
                </a:solidFill>
              </a:rPr>
              <a:t>STEP 2.</a:t>
            </a:r>
            <a:br>
              <a:rPr lang="ko-KR" b="1">
                <a:solidFill>
                  <a:srgbClr val="291D77"/>
                </a:solidFill>
              </a:rPr>
            </a:br>
            <a:r>
              <a:rPr lang="ko-KR" sz="5400" b="1">
                <a:solidFill>
                  <a:srgbClr val="291D77"/>
                </a:solidFill>
              </a:rPr>
              <a:t>프로젝트 팀 구성 및 역할</a:t>
            </a:r>
            <a:endParaRPr b="1">
              <a:solidFill>
                <a:srgbClr val="291D77"/>
              </a:solidFill>
            </a:endParaRPr>
          </a:p>
        </p:txBody>
      </p:sp>
      <p:sp>
        <p:nvSpPr>
          <p:cNvPr id="207" name="Google Shape;207;p11"/>
          <p:cNvSpPr txBox="1">
            <a:spLocks noGrp="1"/>
          </p:cNvSpPr>
          <p:nvPr>
            <p:ph type="subTitle" idx="1"/>
          </p:nvPr>
        </p:nvSpPr>
        <p:spPr>
          <a:xfrm>
            <a:off x="338666" y="1930397"/>
            <a:ext cx="114978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</p:txBody>
      </p:sp>
      <p:grpSp>
        <p:nvGrpSpPr>
          <p:cNvPr id="208" name="Google Shape;208;p11"/>
          <p:cNvGrpSpPr/>
          <p:nvPr/>
        </p:nvGrpSpPr>
        <p:grpSpPr>
          <a:xfrm flipH="1">
            <a:off x="-5920" y="-1709"/>
            <a:ext cx="12199288" cy="174053"/>
            <a:chOff x="-19988" y="209307"/>
            <a:chExt cx="12199288" cy="174053"/>
          </a:xfrm>
        </p:grpSpPr>
        <p:sp>
          <p:nvSpPr>
            <p:cNvPr id="209" name="Google Shape;209;p11"/>
            <p:cNvSpPr/>
            <p:nvPr/>
          </p:nvSpPr>
          <p:spPr>
            <a:xfrm>
              <a:off x="-12700" y="209307"/>
              <a:ext cx="12192000" cy="174053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/>
              <a:ahLst/>
              <a:cxnLst/>
              <a:rect l="l" t="t" r="r" b="b"/>
              <a:pathLst>
                <a:path w="4815507" h="174052" extrusionOk="0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211" name="Google Shape;211;p11"/>
          <p:cNvGraphicFramePr/>
          <p:nvPr/>
        </p:nvGraphicFramePr>
        <p:xfrm>
          <a:off x="524929" y="2083596"/>
          <a:ext cx="11328400" cy="4545825"/>
        </p:xfrm>
        <a:graphic>
          <a:graphicData uri="http://schemas.openxmlformats.org/drawingml/2006/table">
            <a:tbl>
              <a:tblPr firstRow="1" bandRow="1">
                <a:noFill/>
                <a:tableStyleId>{826FE8DD-24E9-4D11-AFE7-563866444FA6}</a:tableStyleId>
              </a:tblPr>
              <a:tblGrid>
                <a:gridCol w="207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6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b="1" u="none" strike="noStrike" cap="none"/>
                        <a:t>이름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28B3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b="1" u="none" strike="noStrike" cap="none"/>
                        <a:t>역할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28B3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b="1" u="none" strike="noStrike" cap="none"/>
                        <a:t>담당 업무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28B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6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/>
                        <a:t>김영주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/>
                        <a:t>PM</a:t>
                      </a:r>
                      <a:endParaRPr sz="2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Malgun Gothic"/>
                        <a:buChar char="-"/>
                      </a:pPr>
                      <a:r>
                        <a:rPr lang="ko-KR" sz="2400" u="none" strike="noStrike" cap="none"/>
                        <a:t>데이터 분석 및 정제</a:t>
                      </a:r>
                      <a:endParaRPr sz="2400" u="none" strike="noStrike" cap="none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Malgun Gothic"/>
                        <a:buChar char="-"/>
                      </a:pPr>
                      <a:r>
                        <a:rPr lang="ko-KR" sz="2400" u="none" strike="noStrike" cap="none"/>
                        <a:t>어플리케이션 기획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6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/>
                        <a:t>김도연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/>
                        <a:t>팀원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Malgun Gothic"/>
                        <a:buChar char="-"/>
                      </a:pPr>
                      <a:r>
                        <a:rPr lang="ko-KR" sz="2400" u="none" strike="noStrike" cap="none"/>
                        <a:t>데이터 분석 및 정제</a:t>
                      </a:r>
                      <a:endParaRPr sz="2400" u="none" strike="noStrike" cap="none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Malgun Gothic"/>
                        <a:buChar char="-"/>
                      </a:pPr>
                      <a:r>
                        <a:rPr lang="ko-KR" sz="2400" u="none" strike="noStrike" cap="none"/>
                        <a:t>어플리케이션 제작 및 기능 구현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1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/>
                        <a:t>김아란</a:t>
                      </a:r>
                      <a:endParaRPr sz="2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/>
                        <a:t>팀원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Malgun Gothic"/>
                        <a:buChar char="-"/>
                      </a:pPr>
                      <a:r>
                        <a:rPr lang="ko-KR" sz="2400" u="none" strike="noStrike" cap="none"/>
                        <a:t>데이터 분석 및 오토 라벨링 프로그램 제작</a:t>
                      </a:r>
                      <a:endParaRPr sz="2400" u="none" strike="noStrike" cap="none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Malgun Gothic"/>
                        <a:buChar char="-"/>
                      </a:pPr>
                      <a:r>
                        <a:rPr lang="ko-KR" sz="2400" u="none" strike="noStrike" cap="none"/>
                        <a:t>어플리케이션 기능 구현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6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/>
                        <a:t>황은혁</a:t>
                      </a:r>
                      <a:endParaRPr sz="2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ko-KR" sz="2400" u="none" strike="noStrike" cap="none"/>
                        <a:t>팀원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Malgun Gothic"/>
                        <a:buChar char="-"/>
                      </a:pPr>
                      <a:r>
                        <a:rPr lang="ko-KR" sz="2400" u="none" strike="noStrike" cap="none" dirty="0"/>
                        <a:t>데이터 검수</a:t>
                      </a:r>
                      <a:endParaRPr sz="2400" u="none" strike="noStrike" cap="none" dirty="0"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Malgun Gothic"/>
                        <a:buChar char="-"/>
                      </a:pPr>
                      <a:r>
                        <a:rPr lang="ko-KR" sz="2400" u="none" strike="noStrike" cap="none" dirty="0"/>
                        <a:t>모델 구축</a:t>
                      </a:r>
                      <a:endParaRPr sz="1400" u="none" strike="noStrike" cap="none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253;g3214ae820d6_0_65">
            <a:extLst>
              <a:ext uri="{FF2B5EF4-FFF2-40B4-BE49-F238E27FC236}">
                <a16:creationId xmlns:a16="http://schemas.microsoft.com/office/drawing/2014/main" id="{B699E3E7-304A-4F78-9FEB-125B66F9F938}"/>
              </a:ext>
            </a:extLst>
          </p:cNvPr>
          <p:cNvCxnSpPr/>
          <p:nvPr/>
        </p:nvCxnSpPr>
        <p:spPr>
          <a:xfrm>
            <a:off x="-1500" y="4802318"/>
            <a:ext cx="1219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22" name="Google Shape;222;g3214ae820d6_0_65"/>
          <p:cNvSpPr txBox="1">
            <a:spLocks noGrp="1"/>
          </p:cNvSpPr>
          <p:nvPr>
            <p:ph type="ctrTitle"/>
          </p:nvPr>
        </p:nvSpPr>
        <p:spPr>
          <a:xfrm>
            <a:off x="524929" y="-609604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ts val="3100"/>
              <a:buFont typeface="Malgun Gothic"/>
              <a:buNone/>
            </a:pPr>
            <a:r>
              <a:rPr lang="ko-KR" sz="3100" b="1">
                <a:solidFill>
                  <a:srgbClr val="F28B30"/>
                </a:solidFill>
              </a:rPr>
              <a:t>STEP 2.</a:t>
            </a:r>
            <a:br>
              <a:rPr lang="ko-KR" b="1">
                <a:solidFill>
                  <a:srgbClr val="291D77"/>
                </a:solidFill>
              </a:rPr>
            </a:br>
            <a:r>
              <a:rPr lang="ko-KR" sz="5400" b="1">
                <a:solidFill>
                  <a:srgbClr val="291D77"/>
                </a:solidFill>
              </a:rPr>
              <a:t>프로젝트 수행 절차 및 방법</a:t>
            </a:r>
            <a:endParaRPr b="1">
              <a:solidFill>
                <a:srgbClr val="291D77"/>
              </a:solidFill>
            </a:endParaRPr>
          </a:p>
        </p:txBody>
      </p:sp>
      <p:sp>
        <p:nvSpPr>
          <p:cNvPr id="223" name="Google Shape;223;g3214ae820d6_0_65"/>
          <p:cNvSpPr txBox="1">
            <a:spLocks noGrp="1"/>
          </p:cNvSpPr>
          <p:nvPr>
            <p:ph type="subTitle" idx="1"/>
          </p:nvPr>
        </p:nvSpPr>
        <p:spPr>
          <a:xfrm>
            <a:off x="694266" y="1143822"/>
            <a:ext cx="114978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 dirty="0">
              <a:solidFill>
                <a:schemeClr val="lt1"/>
              </a:solidFill>
            </a:endParaRPr>
          </a:p>
        </p:txBody>
      </p:sp>
      <p:grpSp>
        <p:nvGrpSpPr>
          <p:cNvPr id="224" name="Google Shape;224;g3214ae820d6_0_65"/>
          <p:cNvGrpSpPr/>
          <p:nvPr/>
        </p:nvGrpSpPr>
        <p:grpSpPr>
          <a:xfrm flipH="1">
            <a:off x="-5920" y="-1709"/>
            <a:ext cx="12199288" cy="174052"/>
            <a:chOff x="-19988" y="209307"/>
            <a:chExt cx="12199288" cy="174052"/>
          </a:xfrm>
        </p:grpSpPr>
        <p:sp>
          <p:nvSpPr>
            <p:cNvPr id="225" name="Google Shape;225;g3214ae820d6_0_65"/>
            <p:cNvSpPr/>
            <p:nvPr/>
          </p:nvSpPr>
          <p:spPr>
            <a:xfrm>
              <a:off x="-12700" y="209307"/>
              <a:ext cx="12192000" cy="174000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" name="Google Shape;226;g3214ae820d6_0_65"/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/>
              <a:ahLst/>
              <a:cxnLst/>
              <a:rect l="l" t="t" r="r" b="b"/>
              <a:pathLst>
                <a:path w="4815507" h="174052" extrusionOk="0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227" name="Google Shape;227;g3214ae820d6_0_65"/>
          <p:cNvCxnSpPr/>
          <p:nvPr/>
        </p:nvCxnSpPr>
        <p:spPr>
          <a:xfrm>
            <a:off x="338666" y="5888043"/>
            <a:ext cx="11497800" cy="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28" name="Google Shape;228;g3214ae820d6_0_65"/>
          <p:cNvGrpSpPr/>
          <p:nvPr/>
        </p:nvGrpSpPr>
        <p:grpSpPr>
          <a:xfrm>
            <a:off x="235030" y="5746794"/>
            <a:ext cx="877200" cy="756020"/>
            <a:chOff x="235030" y="5746794"/>
            <a:chExt cx="877200" cy="756020"/>
          </a:xfrm>
        </p:grpSpPr>
        <p:sp>
          <p:nvSpPr>
            <p:cNvPr id="229" name="Google Shape;229;g3214ae820d6_0_65"/>
            <p:cNvSpPr/>
            <p:nvPr/>
          </p:nvSpPr>
          <p:spPr>
            <a:xfrm>
              <a:off x="524929" y="5746794"/>
              <a:ext cx="297300" cy="297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g3214ae820d6_0_65"/>
            <p:cNvSpPr txBox="1"/>
            <p:nvPr/>
          </p:nvSpPr>
          <p:spPr>
            <a:xfrm>
              <a:off x="235030" y="6133514"/>
              <a:ext cx="87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1주차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31" name="Google Shape;231;g3214ae820d6_0_65"/>
          <p:cNvGrpSpPr/>
          <p:nvPr/>
        </p:nvGrpSpPr>
        <p:grpSpPr>
          <a:xfrm>
            <a:off x="2042493" y="5747137"/>
            <a:ext cx="877200" cy="756020"/>
            <a:chOff x="235030" y="5746794"/>
            <a:chExt cx="877200" cy="756020"/>
          </a:xfrm>
        </p:grpSpPr>
        <p:sp>
          <p:nvSpPr>
            <p:cNvPr id="232" name="Google Shape;232;g3214ae820d6_0_65"/>
            <p:cNvSpPr/>
            <p:nvPr/>
          </p:nvSpPr>
          <p:spPr>
            <a:xfrm>
              <a:off x="524929" y="5746794"/>
              <a:ext cx="297300" cy="297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g3214ae820d6_0_65"/>
            <p:cNvSpPr txBox="1"/>
            <p:nvPr/>
          </p:nvSpPr>
          <p:spPr>
            <a:xfrm>
              <a:off x="235030" y="6133514"/>
              <a:ext cx="87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2주차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34" name="Google Shape;234;g3214ae820d6_0_65"/>
          <p:cNvGrpSpPr/>
          <p:nvPr/>
        </p:nvGrpSpPr>
        <p:grpSpPr>
          <a:xfrm>
            <a:off x="3849956" y="5746794"/>
            <a:ext cx="877200" cy="756020"/>
            <a:chOff x="235030" y="5746794"/>
            <a:chExt cx="877200" cy="756020"/>
          </a:xfrm>
        </p:grpSpPr>
        <p:sp>
          <p:nvSpPr>
            <p:cNvPr id="235" name="Google Shape;235;g3214ae820d6_0_65"/>
            <p:cNvSpPr/>
            <p:nvPr/>
          </p:nvSpPr>
          <p:spPr>
            <a:xfrm>
              <a:off x="524929" y="5746794"/>
              <a:ext cx="297300" cy="297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" name="Google Shape;236;g3214ae820d6_0_65"/>
            <p:cNvSpPr txBox="1"/>
            <p:nvPr/>
          </p:nvSpPr>
          <p:spPr>
            <a:xfrm>
              <a:off x="235030" y="6133514"/>
              <a:ext cx="87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3주차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37" name="Google Shape;237;g3214ae820d6_0_65"/>
          <p:cNvGrpSpPr/>
          <p:nvPr/>
        </p:nvGrpSpPr>
        <p:grpSpPr>
          <a:xfrm>
            <a:off x="5657419" y="5747137"/>
            <a:ext cx="877200" cy="756020"/>
            <a:chOff x="235030" y="5746794"/>
            <a:chExt cx="877200" cy="756020"/>
          </a:xfrm>
        </p:grpSpPr>
        <p:sp>
          <p:nvSpPr>
            <p:cNvPr id="238" name="Google Shape;238;g3214ae820d6_0_65"/>
            <p:cNvSpPr/>
            <p:nvPr/>
          </p:nvSpPr>
          <p:spPr>
            <a:xfrm>
              <a:off x="524929" y="5746794"/>
              <a:ext cx="297300" cy="297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g3214ae820d6_0_65"/>
            <p:cNvSpPr txBox="1"/>
            <p:nvPr/>
          </p:nvSpPr>
          <p:spPr>
            <a:xfrm>
              <a:off x="235030" y="6133514"/>
              <a:ext cx="87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4주차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40" name="Google Shape;240;g3214ae820d6_0_65"/>
          <p:cNvGrpSpPr/>
          <p:nvPr/>
        </p:nvGrpSpPr>
        <p:grpSpPr>
          <a:xfrm>
            <a:off x="7464882" y="5746794"/>
            <a:ext cx="877200" cy="756020"/>
            <a:chOff x="235030" y="5746794"/>
            <a:chExt cx="877200" cy="756020"/>
          </a:xfrm>
        </p:grpSpPr>
        <p:sp>
          <p:nvSpPr>
            <p:cNvPr id="241" name="Google Shape;241;g3214ae820d6_0_65"/>
            <p:cNvSpPr/>
            <p:nvPr/>
          </p:nvSpPr>
          <p:spPr>
            <a:xfrm>
              <a:off x="524929" y="5746794"/>
              <a:ext cx="297300" cy="297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2" name="Google Shape;242;g3214ae820d6_0_65"/>
            <p:cNvSpPr txBox="1"/>
            <p:nvPr/>
          </p:nvSpPr>
          <p:spPr>
            <a:xfrm>
              <a:off x="235030" y="6133514"/>
              <a:ext cx="87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5주차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43" name="Google Shape;243;g3214ae820d6_0_65"/>
          <p:cNvGrpSpPr/>
          <p:nvPr/>
        </p:nvGrpSpPr>
        <p:grpSpPr>
          <a:xfrm>
            <a:off x="9272345" y="5747137"/>
            <a:ext cx="877200" cy="756020"/>
            <a:chOff x="235030" y="5746794"/>
            <a:chExt cx="877200" cy="756020"/>
          </a:xfrm>
        </p:grpSpPr>
        <p:sp>
          <p:nvSpPr>
            <p:cNvPr id="244" name="Google Shape;244;g3214ae820d6_0_65"/>
            <p:cNvSpPr/>
            <p:nvPr/>
          </p:nvSpPr>
          <p:spPr>
            <a:xfrm>
              <a:off x="524929" y="5746794"/>
              <a:ext cx="297300" cy="297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5" name="Google Shape;245;g3214ae820d6_0_65"/>
            <p:cNvSpPr txBox="1"/>
            <p:nvPr/>
          </p:nvSpPr>
          <p:spPr>
            <a:xfrm>
              <a:off x="235030" y="6133514"/>
              <a:ext cx="87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6주차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46" name="Google Shape;246;g3214ae820d6_0_65"/>
          <p:cNvGrpSpPr/>
          <p:nvPr/>
        </p:nvGrpSpPr>
        <p:grpSpPr>
          <a:xfrm>
            <a:off x="11079807" y="5746794"/>
            <a:ext cx="877200" cy="756020"/>
            <a:chOff x="235030" y="5746794"/>
            <a:chExt cx="877200" cy="756020"/>
          </a:xfrm>
        </p:grpSpPr>
        <p:sp>
          <p:nvSpPr>
            <p:cNvPr id="247" name="Google Shape;247;g3214ae820d6_0_65"/>
            <p:cNvSpPr/>
            <p:nvPr/>
          </p:nvSpPr>
          <p:spPr>
            <a:xfrm>
              <a:off x="524929" y="5746794"/>
              <a:ext cx="297300" cy="2973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g3214ae820d6_0_65"/>
            <p:cNvSpPr txBox="1"/>
            <p:nvPr/>
          </p:nvSpPr>
          <p:spPr>
            <a:xfrm>
              <a:off x="235030" y="6133514"/>
              <a:ext cx="87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7주차</a:t>
              </a: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250" name="Google Shape;250;g3214ae820d6_0_65"/>
          <p:cNvCxnSpPr/>
          <p:nvPr/>
        </p:nvCxnSpPr>
        <p:spPr>
          <a:xfrm>
            <a:off x="-5919" y="2386262"/>
            <a:ext cx="1219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51" name="Google Shape;251;g3214ae820d6_0_65"/>
          <p:cNvCxnSpPr/>
          <p:nvPr/>
        </p:nvCxnSpPr>
        <p:spPr>
          <a:xfrm>
            <a:off x="-65" y="2990276"/>
            <a:ext cx="1219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52" name="Google Shape;252;g3214ae820d6_0_65"/>
          <p:cNvCxnSpPr/>
          <p:nvPr/>
        </p:nvCxnSpPr>
        <p:spPr>
          <a:xfrm>
            <a:off x="-5919" y="3594290"/>
            <a:ext cx="1219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53" name="Google Shape;253;g3214ae820d6_0_65"/>
          <p:cNvCxnSpPr/>
          <p:nvPr/>
        </p:nvCxnSpPr>
        <p:spPr>
          <a:xfrm>
            <a:off x="-65" y="4198304"/>
            <a:ext cx="1219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254" name="Google Shape;254;g3214ae820d6_0_65"/>
          <p:cNvGrpSpPr/>
          <p:nvPr/>
        </p:nvGrpSpPr>
        <p:grpSpPr>
          <a:xfrm>
            <a:off x="381954" y="2242806"/>
            <a:ext cx="1044415" cy="296100"/>
            <a:chOff x="372519" y="2141060"/>
            <a:chExt cx="1044415" cy="296100"/>
          </a:xfrm>
          <a:solidFill>
            <a:srgbClr val="D20000"/>
          </a:solidFill>
        </p:grpSpPr>
        <p:sp>
          <p:nvSpPr>
            <p:cNvPr id="255" name="Google Shape;255;g3214ae820d6_0_65"/>
            <p:cNvSpPr/>
            <p:nvPr/>
          </p:nvSpPr>
          <p:spPr>
            <a:xfrm>
              <a:off x="531182" y="2198662"/>
              <a:ext cx="885752" cy="1974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altLang="en-US" sz="1100" b="0" i="0" u="none" strike="noStrike" cap="none" dirty="0">
                  <a:solidFill>
                    <a:schemeClr val="bg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주제 선정</a:t>
              </a:r>
              <a:endParaRPr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3214ae820d6_0_65"/>
            <p:cNvSpPr/>
            <p:nvPr/>
          </p:nvSpPr>
          <p:spPr>
            <a:xfrm>
              <a:off x="372519" y="2141060"/>
              <a:ext cx="296100" cy="296100"/>
            </a:xfrm>
            <a:prstGeom prst="ellipse">
              <a:avLst/>
            </a:prstGeom>
            <a:solidFill>
              <a:srgbClr val="D20000"/>
            </a:solidFill>
            <a:ln w="19050" cap="flat" cmpd="sng">
              <a:solidFill>
                <a:srgbClr val="9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57" name="Google Shape;257;g3214ae820d6_0_65"/>
          <p:cNvGrpSpPr/>
          <p:nvPr/>
        </p:nvGrpSpPr>
        <p:grpSpPr>
          <a:xfrm>
            <a:off x="917076" y="2841733"/>
            <a:ext cx="1164761" cy="296100"/>
            <a:chOff x="524929" y="2141060"/>
            <a:chExt cx="1164761" cy="296100"/>
          </a:xfrm>
          <a:solidFill>
            <a:srgbClr val="F7CF15"/>
          </a:solidFill>
        </p:grpSpPr>
        <p:sp>
          <p:nvSpPr>
            <p:cNvPr id="258" name="Google Shape;258;g3214ae820d6_0_65"/>
            <p:cNvSpPr/>
            <p:nvPr/>
          </p:nvSpPr>
          <p:spPr>
            <a:xfrm>
              <a:off x="629607" y="2198662"/>
              <a:ext cx="1060083" cy="1974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altLang="en-US" sz="11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분석</a:t>
              </a:r>
              <a:endParaRPr sz="11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9" name="Google Shape;259;g3214ae820d6_0_65"/>
            <p:cNvSpPr/>
            <p:nvPr/>
          </p:nvSpPr>
          <p:spPr>
            <a:xfrm>
              <a:off x="524929" y="2141060"/>
              <a:ext cx="296100" cy="296100"/>
            </a:xfrm>
            <a:prstGeom prst="ellipse">
              <a:avLst/>
            </a:prstGeom>
            <a:grpFill/>
            <a:ln w="19050" cap="flat" cmpd="sng">
              <a:solidFill>
                <a:srgbClr val="C1A20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60" name="Google Shape;260;g3214ae820d6_0_65"/>
          <p:cNvGrpSpPr/>
          <p:nvPr/>
        </p:nvGrpSpPr>
        <p:grpSpPr>
          <a:xfrm>
            <a:off x="2309612" y="4048571"/>
            <a:ext cx="990431" cy="296100"/>
            <a:chOff x="524929" y="2141060"/>
            <a:chExt cx="990431" cy="296100"/>
          </a:xfrm>
          <a:solidFill>
            <a:srgbClr val="7D8BE0"/>
          </a:solidFill>
        </p:grpSpPr>
        <p:sp>
          <p:nvSpPr>
            <p:cNvPr id="261" name="Google Shape;261;g3214ae820d6_0_65"/>
            <p:cNvSpPr/>
            <p:nvPr/>
          </p:nvSpPr>
          <p:spPr>
            <a:xfrm>
              <a:off x="629607" y="2185964"/>
              <a:ext cx="885753" cy="197400"/>
            </a:xfrm>
            <a:prstGeom prst="roundRect">
              <a:avLst>
                <a:gd name="adj" fmla="val 16667"/>
              </a:avLst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altLang="ko-KR" sz="11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r>
                <a:rPr lang="ko-KR" altLang="en-US" sz="11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차 모델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3214ae820d6_0_65"/>
            <p:cNvSpPr/>
            <p:nvPr/>
          </p:nvSpPr>
          <p:spPr>
            <a:xfrm>
              <a:off x="524929" y="2141060"/>
              <a:ext cx="296100" cy="296100"/>
            </a:xfrm>
            <a:prstGeom prst="ellipse">
              <a:avLst/>
            </a:prstGeom>
            <a:grpFill/>
            <a:ln w="19050" cap="flat" cmpd="sng">
              <a:solidFill>
                <a:srgbClr val="354B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63" name="Google Shape;263;g3214ae820d6_0_65"/>
          <p:cNvGrpSpPr/>
          <p:nvPr/>
        </p:nvGrpSpPr>
        <p:grpSpPr>
          <a:xfrm>
            <a:off x="1599657" y="4654107"/>
            <a:ext cx="1030035" cy="296100"/>
            <a:chOff x="524929" y="2141060"/>
            <a:chExt cx="1030035" cy="296100"/>
          </a:xfrm>
          <a:solidFill>
            <a:srgbClr val="AB97C9"/>
          </a:solidFill>
        </p:grpSpPr>
        <p:sp>
          <p:nvSpPr>
            <p:cNvPr id="264" name="Google Shape;264;g3214ae820d6_0_65"/>
            <p:cNvSpPr/>
            <p:nvPr/>
          </p:nvSpPr>
          <p:spPr>
            <a:xfrm>
              <a:off x="672993" y="2190507"/>
              <a:ext cx="881971" cy="1974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altLang="en-US" sz="11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Arial"/>
                  <a:sym typeface="Malgun Gothic"/>
                </a:rPr>
                <a:t>어플 구상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3214ae820d6_0_65"/>
            <p:cNvSpPr/>
            <p:nvPr/>
          </p:nvSpPr>
          <p:spPr>
            <a:xfrm>
              <a:off x="524929" y="2141060"/>
              <a:ext cx="296100" cy="296100"/>
            </a:xfrm>
            <a:prstGeom prst="ellipse">
              <a:avLst/>
            </a:prstGeom>
            <a:grpFill/>
            <a:ln w="19050" cap="flat" cmpd="sng">
              <a:solidFill>
                <a:srgbClr val="4F36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66" name="Google Shape;266;g3214ae820d6_0_65"/>
          <p:cNvGrpSpPr/>
          <p:nvPr/>
        </p:nvGrpSpPr>
        <p:grpSpPr>
          <a:xfrm>
            <a:off x="2694331" y="3445762"/>
            <a:ext cx="1458441" cy="296100"/>
            <a:chOff x="524929" y="2141060"/>
            <a:chExt cx="1458441" cy="296100"/>
          </a:xfrm>
          <a:solidFill>
            <a:srgbClr val="91CA57"/>
          </a:solidFill>
        </p:grpSpPr>
        <p:sp>
          <p:nvSpPr>
            <p:cNvPr id="267" name="Google Shape;267;g3214ae820d6_0_65"/>
            <p:cNvSpPr/>
            <p:nvPr/>
          </p:nvSpPr>
          <p:spPr>
            <a:xfrm>
              <a:off x="689305" y="2193084"/>
              <a:ext cx="1294065" cy="1974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altLang="en-US" sz="11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Arial"/>
                  <a:sym typeface="Malgun Gothic"/>
                </a:rPr>
                <a:t>라벨링</a:t>
              </a:r>
              <a:r>
                <a:rPr lang="ko-KR" altLang="en-US" sz="11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Arial"/>
                  <a:sym typeface="Malgun Gothic"/>
                </a:rPr>
                <a:t> 프로그램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3214ae820d6_0_65"/>
            <p:cNvSpPr/>
            <p:nvPr/>
          </p:nvSpPr>
          <p:spPr>
            <a:xfrm>
              <a:off x="524929" y="2141060"/>
              <a:ext cx="296100" cy="296100"/>
            </a:xfrm>
            <a:prstGeom prst="ellipse">
              <a:avLst/>
            </a:prstGeom>
            <a:grpFill/>
            <a:ln w="19050" cap="flat" cmpd="sng">
              <a:solidFill>
                <a:srgbClr val="5C8C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8" name="Google Shape;257;g3214ae820d6_0_65">
            <a:extLst>
              <a:ext uri="{FF2B5EF4-FFF2-40B4-BE49-F238E27FC236}">
                <a16:creationId xmlns:a16="http://schemas.microsoft.com/office/drawing/2014/main" id="{E8BFFFCE-5C69-44C4-A9FC-2F59AA6DCBD6}"/>
              </a:ext>
            </a:extLst>
          </p:cNvPr>
          <p:cNvGrpSpPr/>
          <p:nvPr/>
        </p:nvGrpSpPr>
        <p:grpSpPr>
          <a:xfrm>
            <a:off x="2081837" y="2848751"/>
            <a:ext cx="1164761" cy="296100"/>
            <a:chOff x="524929" y="2141060"/>
            <a:chExt cx="1164761" cy="296100"/>
          </a:xfrm>
          <a:solidFill>
            <a:srgbClr val="F7CF15"/>
          </a:solidFill>
        </p:grpSpPr>
        <p:sp>
          <p:nvSpPr>
            <p:cNvPr id="59" name="Google Shape;258;g3214ae820d6_0_65">
              <a:extLst>
                <a:ext uri="{FF2B5EF4-FFF2-40B4-BE49-F238E27FC236}">
                  <a16:creationId xmlns:a16="http://schemas.microsoft.com/office/drawing/2014/main" id="{88E29AAB-5662-45C8-BEFC-5341C21CEFF2}"/>
                </a:ext>
              </a:extLst>
            </p:cNvPr>
            <p:cNvSpPr/>
            <p:nvPr/>
          </p:nvSpPr>
          <p:spPr>
            <a:xfrm>
              <a:off x="629607" y="2198662"/>
              <a:ext cx="1060083" cy="1974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r>
                <a:rPr lang="ko-KR" altLang="en-US" sz="11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차 </a:t>
              </a:r>
              <a:r>
                <a:rPr lang="ko-KR" altLang="en-US" sz="11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라벨링</a:t>
              </a:r>
              <a:endParaRPr sz="11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" name="Google Shape;259;g3214ae820d6_0_65">
              <a:extLst>
                <a:ext uri="{FF2B5EF4-FFF2-40B4-BE49-F238E27FC236}">
                  <a16:creationId xmlns:a16="http://schemas.microsoft.com/office/drawing/2014/main" id="{DD162051-1E1F-4583-BF19-E3CF91984C6F}"/>
                </a:ext>
              </a:extLst>
            </p:cNvPr>
            <p:cNvSpPr/>
            <p:nvPr/>
          </p:nvSpPr>
          <p:spPr>
            <a:xfrm>
              <a:off x="524929" y="2141060"/>
              <a:ext cx="296100" cy="296100"/>
            </a:xfrm>
            <a:prstGeom prst="ellipse">
              <a:avLst/>
            </a:prstGeom>
            <a:grpFill/>
            <a:ln w="19050" cap="flat" cmpd="sng">
              <a:solidFill>
                <a:srgbClr val="C1A20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5" name="Google Shape;254;g3214ae820d6_0_65">
            <a:extLst>
              <a:ext uri="{FF2B5EF4-FFF2-40B4-BE49-F238E27FC236}">
                <a16:creationId xmlns:a16="http://schemas.microsoft.com/office/drawing/2014/main" id="{38A8CD90-5652-4AE0-AD36-DEE3E8036DBF}"/>
              </a:ext>
            </a:extLst>
          </p:cNvPr>
          <p:cNvGrpSpPr/>
          <p:nvPr/>
        </p:nvGrpSpPr>
        <p:grpSpPr>
          <a:xfrm>
            <a:off x="1436627" y="2244120"/>
            <a:ext cx="812861" cy="296100"/>
            <a:chOff x="372519" y="2141060"/>
            <a:chExt cx="812861" cy="296100"/>
          </a:xfrm>
          <a:solidFill>
            <a:srgbClr val="D20000"/>
          </a:solidFill>
        </p:grpSpPr>
        <p:sp>
          <p:nvSpPr>
            <p:cNvPr id="66" name="Google Shape;255;g3214ae820d6_0_65">
              <a:extLst>
                <a:ext uri="{FF2B5EF4-FFF2-40B4-BE49-F238E27FC236}">
                  <a16:creationId xmlns:a16="http://schemas.microsoft.com/office/drawing/2014/main" id="{CD5D6834-F91F-4D45-BBF3-7CBCE96272CD}"/>
                </a:ext>
              </a:extLst>
            </p:cNvPr>
            <p:cNvSpPr/>
            <p:nvPr/>
          </p:nvSpPr>
          <p:spPr>
            <a:xfrm>
              <a:off x="531182" y="2198662"/>
              <a:ext cx="654198" cy="1974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altLang="ko-KR" dirty="0">
                  <a:solidFill>
                    <a:schemeClr val="bg1"/>
                  </a:solidFill>
                </a:rPr>
                <a:t>R&amp;R</a:t>
              </a:r>
              <a:endParaRPr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56;g3214ae820d6_0_65">
              <a:extLst>
                <a:ext uri="{FF2B5EF4-FFF2-40B4-BE49-F238E27FC236}">
                  <a16:creationId xmlns:a16="http://schemas.microsoft.com/office/drawing/2014/main" id="{A065740B-81B7-4ACD-AE89-3D30162C11C8}"/>
                </a:ext>
              </a:extLst>
            </p:cNvPr>
            <p:cNvSpPr/>
            <p:nvPr/>
          </p:nvSpPr>
          <p:spPr>
            <a:xfrm>
              <a:off x="372519" y="2141060"/>
              <a:ext cx="296100" cy="296100"/>
            </a:xfrm>
            <a:prstGeom prst="ellipse">
              <a:avLst/>
            </a:prstGeom>
            <a:solidFill>
              <a:srgbClr val="D20000"/>
            </a:solidFill>
            <a:ln w="19050" cap="flat" cmpd="sng">
              <a:solidFill>
                <a:srgbClr val="9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1" name="Google Shape;257;g3214ae820d6_0_65">
            <a:extLst>
              <a:ext uri="{FF2B5EF4-FFF2-40B4-BE49-F238E27FC236}">
                <a16:creationId xmlns:a16="http://schemas.microsoft.com/office/drawing/2014/main" id="{89E27FAF-EE61-4FB2-98E2-ADC93D533AA6}"/>
              </a:ext>
            </a:extLst>
          </p:cNvPr>
          <p:cNvGrpSpPr/>
          <p:nvPr/>
        </p:nvGrpSpPr>
        <p:grpSpPr>
          <a:xfrm>
            <a:off x="3940929" y="2851155"/>
            <a:ext cx="1164761" cy="296100"/>
            <a:chOff x="524929" y="2141060"/>
            <a:chExt cx="1164761" cy="296100"/>
          </a:xfrm>
          <a:solidFill>
            <a:srgbClr val="F7CF15"/>
          </a:solidFill>
        </p:grpSpPr>
        <p:sp>
          <p:nvSpPr>
            <p:cNvPr id="72" name="Google Shape;258;g3214ae820d6_0_65">
              <a:extLst>
                <a:ext uri="{FF2B5EF4-FFF2-40B4-BE49-F238E27FC236}">
                  <a16:creationId xmlns:a16="http://schemas.microsoft.com/office/drawing/2014/main" id="{B3A327D7-0A1C-46A1-98B4-8C4939D5848A}"/>
                </a:ext>
              </a:extLst>
            </p:cNvPr>
            <p:cNvSpPr/>
            <p:nvPr/>
          </p:nvSpPr>
          <p:spPr>
            <a:xfrm>
              <a:off x="629607" y="2198662"/>
              <a:ext cx="1060083" cy="1974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altLang="ko-KR" sz="11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r>
                <a:rPr lang="ko-KR" altLang="en-US" sz="11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차 </a:t>
              </a:r>
              <a:r>
                <a:rPr lang="ko-KR" altLang="en-US" sz="1100" b="0" i="0" u="none" strike="noStrike" cap="none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라벨링</a:t>
              </a:r>
              <a:endParaRPr sz="11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259;g3214ae820d6_0_65">
              <a:extLst>
                <a:ext uri="{FF2B5EF4-FFF2-40B4-BE49-F238E27FC236}">
                  <a16:creationId xmlns:a16="http://schemas.microsoft.com/office/drawing/2014/main" id="{E64E2F14-1BB6-4106-9228-816B1B345A7B}"/>
                </a:ext>
              </a:extLst>
            </p:cNvPr>
            <p:cNvSpPr/>
            <p:nvPr/>
          </p:nvSpPr>
          <p:spPr>
            <a:xfrm>
              <a:off x="524929" y="2141060"/>
              <a:ext cx="296100" cy="296100"/>
            </a:xfrm>
            <a:prstGeom prst="ellipse">
              <a:avLst/>
            </a:prstGeom>
            <a:grpFill/>
            <a:ln w="19050" cap="flat" cmpd="sng">
              <a:solidFill>
                <a:srgbClr val="C1A20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4" name="Google Shape;266;g3214ae820d6_0_65">
            <a:extLst>
              <a:ext uri="{FF2B5EF4-FFF2-40B4-BE49-F238E27FC236}">
                <a16:creationId xmlns:a16="http://schemas.microsoft.com/office/drawing/2014/main" id="{DC7CD8D7-09E5-4603-A191-6737F1D062D7}"/>
              </a:ext>
            </a:extLst>
          </p:cNvPr>
          <p:cNvGrpSpPr/>
          <p:nvPr/>
        </p:nvGrpSpPr>
        <p:grpSpPr>
          <a:xfrm>
            <a:off x="1261120" y="3452147"/>
            <a:ext cx="1332727" cy="296100"/>
            <a:chOff x="650643" y="2141060"/>
            <a:chExt cx="1332727" cy="296100"/>
          </a:xfrm>
          <a:solidFill>
            <a:srgbClr val="91CA57"/>
          </a:solidFill>
        </p:grpSpPr>
        <p:sp>
          <p:nvSpPr>
            <p:cNvPr id="75" name="Google Shape;267;g3214ae820d6_0_65">
              <a:extLst>
                <a:ext uri="{FF2B5EF4-FFF2-40B4-BE49-F238E27FC236}">
                  <a16:creationId xmlns:a16="http://schemas.microsoft.com/office/drawing/2014/main" id="{C21FF5F7-6FEE-418A-99C6-19150ACEEC87}"/>
                </a:ext>
              </a:extLst>
            </p:cNvPr>
            <p:cNvSpPr/>
            <p:nvPr/>
          </p:nvSpPr>
          <p:spPr>
            <a:xfrm>
              <a:off x="883361" y="2193084"/>
              <a:ext cx="1100009" cy="1974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altLang="en-US" sz="11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Arial"/>
                  <a:sym typeface="Malgun Gothic"/>
                </a:rPr>
                <a:t>캡쳐 프로그램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68;g3214ae820d6_0_65">
              <a:extLst>
                <a:ext uri="{FF2B5EF4-FFF2-40B4-BE49-F238E27FC236}">
                  <a16:creationId xmlns:a16="http://schemas.microsoft.com/office/drawing/2014/main" id="{90997D37-0161-42BB-BCED-1D80FFB54BE1}"/>
                </a:ext>
              </a:extLst>
            </p:cNvPr>
            <p:cNvSpPr/>
            <p:nvPr/>
          </p:nvSpPr>
          <p:spPr>
            <a:xfrm>
              <a:off x="650643" y="2141060"/>
              <a:ext cx="296100" cy="296100"/>
            </a:xfrm>
            <a:prstGeom prst="ellipse">
              <a:avLst/>
            </a:prstGeom>
            <a:grpFill/>
            <a:ln w="19050" cap="flat" cmpd="sng">
              <a:solidFill>
                <a:srgbClr val="5C8C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95" name="Google Shape;260;g3214ae820d6_0_65">
            <a:extLst>
              <a:ext uri="{FF2B5EF4-FFF2-40B4-BE49-F238E27FC236}">
                <a16:creationId xmlns:a16="http://schemas.microsoft.com/office/drawing/2014/main" id="{5D9B9CC0-66D6-49D3-8092-98D625F0A6BD}"/>
              </a:ext>
            </a:extLst>
          </p:cNvPr>
          <p:cNvGrpSpPr/>
          <p:nvPr/>
        </p:nvGrpSpPr>
        <p:grpSpPr>
          <a:xfrm>
            <a:off x="4045607" y="4050748"/>
            <a:ext cx="990431" cy="296100"/>
            <a:chOff x="524929" y="2141060"/>
            <a:chExt cx="990431" cy="296100"/>
          </a:xfrm>
          <a:solidFill>
            <a:srgbClr val="7D8BE0"/>
          </a:solidFill>
        </p:grpSpPr>
        <p:sp>
          <p:nvSpPr>
            <p:cNvPr id="96" name="Google Shape;261;g3214ae820d6_0_65">
              <a:extLst>
                <a:ext uri="{FF2B5EF4-FFF2-40B4-BE49-F238E27FC236}">
                  <a16:creationId xmlns:a16="http://schemas.microsoft.com/office/drawing/2014/main" id="{30CF89A3-D1B3-43C6-9238-DF0D6983937A}"/>
                </a:ext>
              </a:extLst>
            </p:cNvPr>
            <p:cNvSpPr/>
            <p:nvPr/>
          </p:nvSpPr>
          <p:spPr>
            <a:xfrm>
              <a:off x="629607" y="2185964"/>
              <a:ext cx="885753" cy="197400"/>
            </a:xfrm>
            <a:prstGeom prst="roundRect">
              <a:avLst>
                <a:gd name="adj" fmla="val 16667"/>
              </a:avLst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altLang="ko-KR" sz="11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r>
                <a:rPr lang="ko-KR" altLang="en-US" sz="11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차 모델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62;g3214ae820d6_0_65">
              <a:extLst>
                <a:ext uri="{FF2B5EF4-FFF2-40B4-BE49-F238E27FC236}">
                  <a16:creationId xmlns:a16="http://schemas.microsoft.com/office/drawing/2014/main" id="{AFC6EE5F-4FFB-435F-9533-3DA7C3C90EC2}"/>
                </a:ext>
              </a:extLst>
            </p:cNvPr>
            <p:cNvSpPr/>
            <p:nvPr/>
          </p:nvSpPr>
          <p:spPr>
            <a:xfrm>
              <a:off x="524929" y="2141060"/>
              <a:ext cx="296100" cy="296100"/>
            </a:xfrm>
            <a:prstGeom prst="ellipse">
              <a:avLst/>
            </a:prstGeom>
            <a:grpFill/>
            <a:ln w="19050" cap="flat" cmpd="sng">
              <a:solidFill>
                <a:srgbClr val="354B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0" name="Google Shape;260;g3214ae820d6_0_65">
            <a:extLst>
              <a:ext uri="{FF2B5EF4-FFF2-40B4-BE49-F238E27FC236}">
                <a16:creationId xmlns:a16="http://schemas.microsoft.com/office/drawing/2014/main" id="{89783231-BF09-4E4E-A327-1B2795349C2F}"/>
              </a:ext>
            </a:extLst>
          </p:cNvPr>
          <p:cNvGrpSpPr/>
          <p:nvPr/>
        </p:nvGrpSpPr>
        <p:grpSpPr>
          <a:xfrm>
            <a:off x="5175907" y="4049244"/>
            <a:ext cx="990431" cy="296100"/>
            <a:chOff x="524929" y="2141060"/>
            <a:chExt cx="990431" cy="296100"/>
          </a:xfrm>
          <a:solidFill>
            <a:srgbClr val="7D8BE0"/>
          </a:solidFill>
        </p:grpSpPr>
        <p:sp>
          <p:nvSpPr>
            <p:cNvPr id="111" name="Google Shape;261;g3214ae820d6_0_65">
              <a:extLst>
                <a:ext uri="{FF2B5EF4-FFF2-40B4-BE49-F238E27FC236}">
                  <a16:creationId xmlns:a16="http://schemas.microsoft.com/office/drawing/2014/main" id="{73C7400A-9FE7-4CC3-88A4-233F06885A6A}"/>
                </a:ext>
              </a:extLst>
            </p:cNvPr>
            <p:cNvSpPr/>
            <p:nvPr/>
          </p:nvSpPr>
          <p:spPr>
            <a:xfrm>
              <a:off x="629607" y="2185964"/>
              <a:ext cx="885753" cy="197400"/>
            </a:xfrm>
            <a:prstGeom prst="roundRect">
              <a:avLst>
                <a:gd name="adj" fmla="val 16667"/>
              </a:avLst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altLang="ko-KR" sz="11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r>
                <a:rPr lang="ko-KR" altLang="en-US" sz="11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차 모델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62;g3214ae820d6_0_65">
              <a:extLst>
                <a:ext uri="{FF2B5EF4-FFF2-40B4-BE49-F238E27FC236}">
                  <a16:creationId xmlns:a16="http://schemas.microsoft.com/office/drawing/2014/main" id="{0322A6F7-3FFA-444D-A3B8-5715B7715AE4}"/>
                </a:ext>
              </a:extLst>
            </p:cNvPr>
            <p:cNvSpPr/>
            <p:nvPr/>
          </p:nvSpPr>
          <p:spPr>
            <a:xfrm>
              <a:off x="524929" y="2141060"/>
              <a:ext cx="296100" cy="296100"/>
            </a:xfrm>
            <a:prstGeom prst="ellipse">
              <a:avLst/>
            </a:prstGeom>
            <a:grpFill/>
            <a:ln w="19050" cap="flat" cmpd="sng">
              <a:solidFill>
                <a:srgbClr val="354B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3" name="Google Shape;260;g3214ae820d6_0_65">
            <a:extLst>
              <a:ext uri="{FF2B5EF4-FFF2-40B4-BE49-F238E27FC236}">
                <a16:creationId xmlns:a16="http://schemas.microsoft.com/office/drawing/2014/main" id="{65668414-2DBD-47C3-8C26-37E25FC6D841}"/>
              </a:ext>
            </a:extLst>
          </p:cNvPr>
          <p:cNvGrpSpPr/>
          <p:nvPr/>
        </p:nvGrpSpPr>
        <p:grpSpPr>
          <a:xfrm>
            <a:off x="6268131" y="4047029"/>
            <a:ext cx="990431" cy="296100"/>
            <a:chOff x="524929" y="2141060"/>
            <a:chExt cx="990431" cy="296100"/>
          </a:xfrm>
          <a:solidFill>
            <a:srgbClr val="7D8BE0"/>
          </a:solidFill>
        </p:grpSpPr>
        <p:sp>
          <p:nvSpPr>
            <p:cNvPr id="114" name="Google Shape;261;g3214ae820d6_0_65">
              <a:extLst>
                <a:ext uri="{FF2B5EF4-FFF2-40B4-BE49-F238E27FC236}">
                  <a16:creationId xmlns:a16="http://schemas.microsoft.com/office/drawing/2014/main" id="{B342E110-46A3-4C38-B07A-18049B9EA9E8}"/>
                </a:ext>
              </a:extLst>
            </p:cNvPr>
            <p:cNvSpPr/>
            <p:nvPr/>
          </p:nvSpPr>
          <p:spPr>
            <a:xfrm>
              <a:off x="629607" y="2185964"/>
              <a:ext cx="885753" cy="197400"/>
            </a:xfrm>
            <a:prstGeom prst="roundRect">
              <a:avLst>
                <a:gd name="adj" fmla="val 16667"/>
              </a:avLst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altLang="ko-KR" sz="11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r>
                <a:rPr lang="ko-KR" altLang="en-US" sz="11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차 모델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62;g3214ae820d6_0_65">
              <a:extLst>
                <a:ext uri="{FF2B5EF4-FFF2-40B4-BE49-F238E27FC236}">
                  <a16:creationId xmlns:a16="http://schemas.microsoft.com/office/drawing/2014/main" id="{A2584E72-E290-41E0-94BE-75BAD9AE3529}"/>
                </a:ext>
              </a:extLst>
            </p:cNvPr>
            <p:cNvSpPr/>
            <p:nvPr/>
          </p:nvSpPr>
          <p:spPr>
            <a:xfrm>
              <a:off x="524929" y="2141060"/>
              <a:ext cx="296100" cy="296100"/>
            </a:xfrm>
            <a:prstGeom prst="ellipse">
              <a:avLst/>
            </a:prstGeom>
            <a:grpFill/>
            <a:ln w="19050" cap="flat" cmpd="sng">
              <a:solidFill>
                <a:srgbClr val="354B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6" name="Google Shape;260;g3214ae820d6_0_65">
            <a:extLst>
              <a:ext uri="{FF2B5EF4-FFF2-40B4-BE49-F238E27FC236}">
                <a16:creationId xmlns:a16="http://schemas.microsoft.com/office/drawing/2014/main" id="{B089702F-4085-4297-8EE9-7EB34052FC50}"/>
              </a:ext>
            </a:extLst>
          </p:cNvPr>
          <p:cNvGrpSpPr/>
          <p:nvPr/>
        </p:nvGrpSpPr>
        <p:grpSpPr>
          <a:xfrm>
            <a:off x="7331756" y="4054466"/>
            <a:ext cx="990431" cy="296100"/>
            <a:chOff x="524929" y="2141060"/>
            <a:chExt cx="990431" cy="296100"/>
          </a:xfrm>
          <a:solidFill>
            <a:srgbClr val="7D8BE0"/>
          </a:solidFill>
        </p:grpSpPr>
        <p:sp>
          <p:nvSpPr>
            <p:cNvPr id="117" name="Google Shape;261;g3214ae820d6_0_65">
              <a:extLst>
                <a:ext uri="{FF2B5EF4-FFF2-40B4-BE49-F238E27FC236}">
                  <a16:creationId xmlns:a16="http://schemas.microsoft.com/office/drawing/2014/main" id="{CCD0828C-2ECC-44D8-9823-9443728A00C2}"/>
                </a:ext>
              </a:extLst>
            </p:cNvPr>
            <p:cNvSpPr/>
            <p:nvPr/>
          </p:nvSpPr>
          <p:spPr>
            <a:xfrm>
              <a:off x="629607" y="2185964"/>
              <a:ext cx="885753" cy="197400"/>
            </a:xfrm>
            <a:prstGeom prst="roundRect">
              <a:avLst>
                <a:gd name="adj" fmla="val 16667"/>
              </a:avLst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altLang="ko-KR" sz="11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r>
                <a:rPr lang="ko-KR" altLang="en-US" sz="11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차 모델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62;g3214ae820d6_0_65">
              <a:extLst>
                <a:ext uri="{FF2B5EF4-FFF2-40B4-BE49-F238E27FC236}">
                  <a16:creationId xmlns:a16="http://schemas.microsoft.com/office/drawing/2014/main" id="{2B042813-4069-4F39-B99F-9C4B718AEF4D}"/>
                </a:ext>
              </a:extLst>
            </p:cNvPr>
            <p:cNvSpPr/>
            <p:nvPr/>
          </p:nvSpPr>
          <p:spPr>
            <a:xfrm>
              <a:off x="524929" y="2141060"/>
              <a:ext cx="296100" cy="296100"/>
            </a:xfrm>
            <a:prstGeom prst="ellipse">
              <a:avLst/>
            </a:prstGeom>
            <a:grpFill/>
            <a:ln w="19050" cap="flat" cmpd="sng">
              <a:solidFill>
                <a:srgbClr val="354B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9" name="Google Shape;260;g3214ae820d6_0_65">
            <a:extLst>
              <a:ext uri="{FF2B5EF4-FFF2-40B4-BE49-F238E27FC236}">
                <a16:creationId xmlns:a16="http://schemas.microsoft.com/office/drawing/2014/main" id="{6407A945-4A71-426B-91D6-22314F7B3074}"/>
              </a:ext>
            </a:extLst>
          </p:cNvPr>
          <p:cNvGrpSpPr/>
          <p:nvPr/>
        </p:nvGrpSpPr>
        <p:grpSpPr>
          <a:xfrm>
            <a:off x="8426865" y="4060782"/>
            <a:ext cx="990431" cy="296100"/>
            <a:chOff x="524929" y="2141060"/>
            <a:chExt cx="990431" cy="296100"/>
          </a:xfrm>
          <a:solidFill>
            <a:srgbClr val="7D8BE0"/>
          </a:solidFill>
        </p:grpSpPr>
        <p:sp>
          <p:nvSpPr>
            <p:cNvPr id="120" name="Google Shape;261;g3214ae820d6_0_65">
              <a:extLst>
                <a:ext uri="{FF2B5EF4-FFF2-40B4-BE49-F238E27FC236}">
                  <a16:creationId xmlns:a16="http://schemas.microsoft.com/office/drawing/2014/main" id="{C04DDF0A-FFE1-4367-B15C-F67CBC76097F}"/>
                </a:ext>
              </a:extLst>
            </p:cNvPr>
            <p:cNvSpPr/>
            <p:nvPr/>
          </p:nvSpPr>
          <p:spPr>
            <a:xfrm>
              <a:off x="629607" y="2185964"/>
              <a:ext cx="885753" cy="197400"/>
            </a:xfrm>
            <a:prstGeom prst="roundRect">
              <a:avLst>
                <a:gd name="adj" fmla="val 16667"/>
              </a:avLst>
            </a:pr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altLang="ko-KR" sz="11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r>
                <a:rPr lang="ko-KR" altLang="en-US" sz="11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차 모델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62;g3214ae820d6_0_65">
              <a:extLst>
                <a:ext uri="{FF2B5EF4-FFF2-40B4-BE49-F238E27FC236}">
                  <a16:creationId xmlns:a16="http://schemas.microsoft.com/office/drawing/2014/main" id="{4A5CC69C-DC1F-4B91-B603-9E023398127B}"/>
                </a:ext>
              </a:extLst>
            </p:cNvPr>
            <p:cNvSpPr/>
            <p:nvPr/>
          </p:nvSpPr>
          <p:spPr>
            <a:xfrm>
              <a:off x="524929" y="2141060"/>
              <a:ext cx="296100" cy="296100"/>
            </a:xfrm>
            <a:prstGeom prst="ellipse">
              <a:avLst/>
            </a:prstGeom>
            <a:grpFill/>
            <a:ln w="19050" cap="flat" cmpd="sng">
              <a:solidFill>
                <a:srgbClr val="354B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5" name="Google Shape;263;g3214ae820d6_0_65">
            <a:extLst>
              <a:ext uri="{FF2B5EF4-FFF2-40B4-BE49-F238E27FC236}">
                <a16:creationId xmlns:a16="http://schemas.microsoft.com/office/drawing/2014/main" id="{3BCCDC6B-A36C-46BD-8779-6D47C34ED2A6}"/>
              </a:ext>
            </a:extLst>
          </p:cNvPr>
          <p:cNvGrpSpPr/>
          <p:nvPr/>
        </p:nvGrpSpPr>
        <p:grpSpPr>
          <a:xfrm>
            <a:off x="2863726" y="4654107"/>
            <a:ext cx="1264069" cy="296100"/>
            <a:chOff x="397934" y="2141060"/>
            <a:chExt cx="1264069" cy="296100"/>
          </a:xfrm>
          <a:solidFill>
            <a:srgbClr val="AB97C9"/>
          </a:solidFill>
        </p:grpSpPr>
        <p:sp>
          <p:nvSpPr>
            <p:cNvPr id="126" name="Google Shape;264;g3214ae820d6_0_65">
              <a:extLst>
                <a:ext uri="{FF2B5EF4-FFF2-40B4-BE49-F238E27FC236}">
                  <a16:creationId xmlns:a16="http://schemas.microsoft.com/office/drawing/2014/main" id="{99E61F9E-6502-4FB4-BE36-1851FABA3018}"/>
                </a:ext>
              </a:extLst>
            </p:cNvPr>
            <p:cNvSpPr/>
            <p:nvPr/>
          </p:nvSpPr>
          <p:spPr>
            <a:xfrm>
              <a:off x="524639" y="2190507"/>
              <a:ext cx="1137364" cy="1974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altLang="en-US" sz="11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Arial"/>
                  <a:sym typeface="Malgun Gothic"/>
                </a:rPr>
                <a:t>어플 디자인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265;g3214ae820d6_0_65">
              <a:extLst>
                <a:ext uri="{FF2B5EF4-FFF2-40B4-BE49-F238E27FC236}">
                  <a16:creationId xmlns:a16="http://schemas.microsoft.com/office/drawing/2014/main" id="{4A0BA8C1-5641-4EC5-A504-B0219BED3345}"/>
                </a:ext>
              </a:extLst>
            </p:cNvPr>
            <p:cNvSpPr/>
            <p:nvPr/>
          </p:nvSpPr>
          <p:spPr>
            <a:xfrm>
              <a:off x="397934" y="2141060"/>
              <a:ext cx="296100" cy="296100"/>
            </a:xfrm>
            <a:prstGeom prst="ellipse">
              <a:avLst/>
            </a:prstGeom>
            <a:grpFill/>
            <a:ln w="19050" cap="flat" cmpd="sng">
              <a:solidFill>
                <a:srgbClr val="4F36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8" name="Google Shape;263;g3214ae820d6_0_65">
            <a:extLst>
              <a:ext uri="{FF2B5EF4-FFF2-40B4-BE49-F238E27FC236}">
                <a16:creationId xmlns:a16="http://schemas.microsoft.com/office/drawing/2014/main" id="{22F7CAC9-5D95-4527-9BC5-5B7BDFBD1E0D}"/>
              </a:ext>
            </a:extLst>
          </p:cNvPr>
          <p:cNvGrpSpPr/>
          <p:nvPr/>
        </p:nvGrpSpPr>
        <p:grpSpPr>
          <a:xfrm>
            <a:off x="4360496" y="4654107"/>
            <a:ext cx="3864871" cy="296100"/>
            <a:chOff x="397934" y="2141060"/>
            <a:chExt cx="3864871" cy="296100"/>
          </a:xfrm>
          <a:solidFill>
            <a:srgbClr val="AB97C9"/>
          </a:solidFill>
        </p:grpSpPr>
        <p:sp>
          <p:nvSpPr>
            <p:cNvPr id="129" name="Google Shape;264;g3214ae820d6_0_65">
              <a:extLst>
                <a:ext uri="{FF2B5EF4-FFF2-40B4-BE49-F238E27FC236}">
                  <a16:creationId xmlns:a16="http://schemas.microsoft.com/office/drawing/2014/main" id="{6378112A-CFE7-46AB-AB99-30A478C46F61}"/>
                </a:ext>
              </a:extLst>
            </p:cNvPr>
            <p:cNvSpPr/>
            <p:nvPr/>
          </p:nvSpPr>
          <p:spPr>
            <a:xfrm>
              <a:off x="524639" y="2190507"/>
              <a:ext cx="3738166" cy="1974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altLang="en-US" sz="11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Arial"/>
                  <a:sym typeface="Malgun Gothic"/>
                </a:rPr>
                <a:t>기능 구현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265;g3214ae820d6_0_65">
              <a:extLst>
                <a:ext uri="{FF2B5EF4-FFF2-40B4-BE49-F238E27FC236}">
                  <a16:creationId xmlns:a16="http://schemas.microsoft.com/office/drawing/2014/main" id="{E44B9F7E-B5DE-432C-AF98-76419CA9770E}"/>
                </a:ext>
              </a:extLst>
            </p:cNvPr>
            <p:cNvSpPr/>
            <p:nvPr/>
          </p:nvSpPr>
          <p:spPr>
            <a:xfrm>
              <a:off x="397934" y="2141060"/>
              <a:ext cx="296100" cy="296100"/>
            </a:xfrm>
            <a:prstGeom prst="ellipse">
              <a:avLst/>
            </a:prstGeom>
            <a:grpFill/>
            <a:ln w="19050" cap="flat" cmpd="sng">
              <a:solidFill>
                <a:srgbClr val="4F36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1" name="Google Shape;263;g3214ae820d6_0_65">
            <a:extLst>
              <a:ext uri="{FF2B5EF4-FFF2-40B4-BE49-F238E27FC236}">
                <a16:creationId xmlns:a16="http://schemas.microsoft.com/office/drawing/2014/main" id="{40931B08-8CA4-451D-A763-9DF64332A17B}"/>
              </a:ext>
            </a:extLst>
          </p:cNvPr>
          <p:cNvGrpSpPr/>
          <p:nvPr/>
        </p:nvGrpSpPr>
        <p:grpSpPr>
          <a:xfrm>
            <a:off x="8302560" y="4651859"/>
            <a:ext cx="2390841" cy="296100"/>
            <a:chOff x="385230" y="2141060"/>
            <a:chExt cx="2390841" cy="296100"/>
          </a:xfrm>
          <a:solidFill>
            <a:srgbClr val="AB97C9"/>
          </a:solidFill>
        </p:grpSpPr>
        <p:sp>
          <p:nvSpPr>
            <p:cNvPr id="132" name="Google Shape;264;g3214ae820d6_0_65">
              <a:extLst>
                <a:ext uri="{FF2B5EF4-FFF2-40B4-BE49-F238E27FC236}">
                  <a16:creationId xmlns:a16="http://schemas.microsoft.com/office/drawing/2014/main" id="{CCA5CD62-197C-4B82-BA87-58C3AC99EC66}"/>
                </a:ext>
              </a:extLst>
            </p:cNvPr>
            <p:cNvSpPr/>
            <p:nvPr/>
          </p:nvSpPr>
          <p:spPr>
            <a:xfrm>
              <a:off x="524639" y="2190507"/>
              <a:ext cx="2251432" cy="19740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altLang="en-US" sz="11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Arial"/>
                  <a:sym typeface="Malgun Gothic"/>
                </a:rPr>
                <a:t>버그 수정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265;g3214ae820d6_0_65">
              <a:extLst>
                <a:ext uri="{FF2B5EF4-FFF2-40B4-BE49-F238E27FC236}">
                  <a16:creationId xmlns:a16="http://schemas.microsoft.com/office/drawing/2014/main" id="{01601978-03ED-4AC8-BC95-84EA3C39AC7B}"/>
                </a:ext>
              </a:extLst>
            </p:cNvPr>
            <p:cNvSpPr/>
            <p:nvPr/>
          </p:nvSpPr>
          <p:spPr>
            <a:xfrm>
              <a:off x="385230" y="2141060"/>
              <a:ext cx="296100" cy="296100"/>
            </a:xfrm>
            <a:prstGeom prst="ellipse">
              <a:avLst/>
            </a:prstGeom>
            <a:grpFill/>
            <a:ln w="19050" cap="flat" cmpd="sng">
              <a:solidFill>
                <a:srgbClr val="4F36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1D77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"/>
          <p:cNvSpPr txBox="1">
            <a:spLocks noGrp="1"/>
          </p:cNvSpPr>
          <p:nvPr>
            <p:ph type="ctrTitle"/>
          </p:nvPr>
        </p:nvSpPr>
        <p:spPr>
          <a:xfrm>
            <a:off x="694264" y="22013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ts val="3100"/>
              <a:buFont typeface="Malgun Gothic"/>
              <a:buNone/>
            </a:pPr>
            <a:r>
              <a:rPr lang="ko-KR" sz="3100" b="1">
                <a:solidFill>
                  <a:srgbClr val="F28B30"/>
                </a:solidFill>
              </a:rPr>
              <a:t>STEP 3.</a:t>
            </a:r>
            <a:br>
              <a:rPr lang="ko-KR" b="1">
                <a:solidFill>
                  <a:srgbClr val="291D77"/>
                </a:solidFill>
              </a:rPr>
            </a:br>
            <a:r>
              <a:rPr lang="ko-KR" b="1">
                <a:solidFill>
                  <a:schemeClr val="lt1"/>
                </a:solidFill>
              </a:rPr>
              <a:t>데이터 분석</a:t>
            </a:r>
            <a:endParaRPr b="1">
              <a:solidFill>
                <a:srgbClr val="291D77"/>
              </a:solidFill>
            </a:endParaRPr>
          </a:p>
        </p:txBody>
      </p:sp>
      <p:sp>
        <p:nvSpPr>
          <p:cNvPr id="274" name="Google Shape;274;p14"/>
          <p:cNvSpPr/>
          <p:nvPr/>
        </p:nvSpPr>
        <p:spPr>
          <a:xfrm flipH="1">
            <a:off x="0" y="6723920"/>
            <a:ext cx="12192000" cy="174053"/>
          </a:xfrm>
          <a:prstGeom prst="rect">
            <a:avLst/>
          </a:prstGeom>
          <a:solidFill>
            <a:srgbClr val="F28B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5" name="Google Shape;275;p14"/>
          <p:cNvCxnSpPr/>
          <p:nvPr/>
        </p:nvCxnSpPr>
        <p:spPr>
          <a:xfrm>
            <a:off x="0" y="5006713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B2AEC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>
            <a:spLocks noGrp="1"/>
          </p:cNvSpPr>
          <p:nvPr>
            <p:ph type="ctrTitle"/>
          </p:nvPr>
        </p:nvSpPr>
        <p:spPr>
          <a:xfrm>
            <a:off x="524929" y="-60960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ts val="3100"/>
              <a:buFont typeface="Malgun Gothic"/>
              <a:buNone/>
            </a:pPr>
            <a:r>
              <a:rPr lang="ko-KR" sz="3100" b="1">
                <a:solidFill>
                  <a:srgbClr val="F28B30"/>
                </a:solidFill>
              </a:rPr>
              <a:t>STEP 3.</a:t>
            </a:r>
            <a:br>
              <a:rPr lang="ko-KR" b="1">
                <a:solidFill>
                  <a:srgbClr val="291D77"/>
                </a:solidFill>
              </a:rPr>
            </a:br>
            <a:r>
              <a:rPr lang="ko-KR" sz="5400" b="1">
                <a:solidFill>
                  <a:srgbClr val="291D77"/>
                </a:solidFill>
              </a:rPr>
              <a:t>데이터 탐색적 분석</a:t>
            </a:r>
            <a:endParaRPr b="1">
              <a:solidFill>
                <a:srgbClr val="291D77"/>
              </a:solidFill>
            </a:endParaRPr>
          </a:p>
        </p:txBody>
      </p:sp>
      <p:sp>
        <p:nvSpPr>
          <p:cNvPr id="282" name="Google Shape;282;p15"/>
          <p:cNvSpPr txBox="1">
            <a:spLocks noGrp="1"/>
          </p:cNvSpPr>
          <p:nvPr>
            <p:ph type="subTitle" idx="1"/>
          </p:nvPr>
        </p:nvSpPr>
        <p:spPr>
          <a:xfrm>
            <a:off x="338666" y="1777997"/>
            <a:ext cx="11497734" cy="485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</p:txBody>
      </p:sp>
      <p:grpSp>
        <p:nvGrpSpPr>
          <p:cNvPr id="283" name="Google Shape;283;p15"/>
          <p:cNvGrpSpPr/>
          <p:nvPr/>
        </p:nvGrpSpPr>
        <p:grpSpPr>
          <a:xfrm flipH="1">
            <a:off x="-5920" y="-1709"/>
            <a:ext cx="12199288" cy="174053"/>
            <a:chOff x="-19988" y="209307"/>
            <a:chExt cx="12199288" cy="174053"/>
          </a:xfrm>
        </p:grpSpPr>
        <p:sp>
          <p:nvSpPr>
            <p:cNvPr id="284" name="Google Shape;284;p15"/>
            <p:cNvSpPr/>
            <p:nvPr/>
          </p:nvSpPr>
          <p:spPr>
            <a:xfrm>
              <a:off x="-12700" y="209307"/>
              <a:ext cx="12192000" cy="174053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/>
              <a:ahLst/>
              <a:cxnLst/>
              <a:rect l="l" t="t" r="r" b="b"/>
              <a:pathLst>
                <a:path w="4815507" h="174052" extrusionOk="0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6" name="Google Shape;286;p15"/>
          <p:cNvSpPr/>
          <p:nvPr/>
        </p:nvSpPr>
        <p:spPr>
          <a:xfrm>
            <a:off x="6023872" y="254000"/>
            <a:ext cx="5837928" cy="6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                    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제공받은 데이터</a:t>
            </a:r>
            <a:endParaRPr sz="36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울산 현대차 공장</a:t>
            </a:r>
            <a:r>
              <a:rPr lang="en-US" altLang="ko-KR" sz="3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3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CCTV</a:t>
            </a:r>
            <a:endParaRPr sz="36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사진 59,235 장</a:t>
            </a:r>
            <a:endParaRPr sz="36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영상 48개</a:t>
            </a:r>
            <a:endParaRPr sz="36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7" name="Google Shape;2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929" y="1777996"/>
            <a:ext cx="5699574" cy="2444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929" y="4222968"/>
            <a:ext cx="5699574" cy="22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e1fff35fc_0_0"/>
          <p:cNvSpPr txBox="1">
            <a:spLocks noGrp="1"/>
          </p:cNvSpPr>
          <p:nvPr>
            <p:ph type="ctrTitle"/>
          </p:nvPr>
        </p:nvSpPr>
        <p:spPr>
          <a:xfrm>
            <a:off x="524929" y="-609604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ts val="3100"/>
              <a:buFont typeface="Malgun Gothic"/>
              <a:buNone/>
            </a:pPr>
            <a:r>
              <a:rPr lang="ko-KR" sz="3100" b="1">
                <a:solidFill>
                  <a:srgbClr val="F28B30"/>
                </a:solidFill>
              </a:rPr>
              <a:t>STEP 3.</a:t>
            </a:r>
            <a:br>
              <a:rPr lang="ko-KR" b="1">
                <a:solidFill>
                  <a:srgbClr val="291D77"/>
                </a:solidFill>
              </a:rPr>
            </a:br>
            <a:r>
              <a:rPr lang="ko-KR" sz="5400" b="1">
                <a:solidFill>
                  <a:srgbClr val="291D77"/>
                </a:solidFill>
              </a:rPr>
              <a:t>주제 선정 </a:t>
            </a:r>
            <a:endParaRPr b="1">
              <a:solidFill>
                <a:srgbClr val="291D77"/>
              </a:solidFill>
            </a:endParaRPr>
          </a:p>
        </p:txBody>
      </p:sp>
      <p:sp>
        <p:nvSpPr>
          <p:cNvPr id="295" name="Google Shape;295;g31e1fff35fc_0_0"/>
          <p:cNvSpPr txBox="1">
            <a:spLocks noGrp="1"/>
          </p:cNvSpPr>
          <p:nvPr>
            <p:ph type="subTitle" idx="1"/>
          </p:nvPr>
        </p:nvSpPr>
        <p:spPr>
          <a:xfrm>
            <a:off x="6858000" y="2048925"/>
            <a:ext cx="4978444" cy="4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dirty="0"/>
              <a:t>사고 상황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ko-KR" dirty="0"/>
              <a:t>작업자의 안전모 착용 유무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-KR" dirty="0"/>
              <a:t>작업자가 지게차 작업 영역</a:t>
            </a:r>
            <a:r>
              <a:rPr lang="en-US" altLang="ko-KR" dirty="0"/>
              <a:t> </a:t>
            </a:r>
            <a:r>
              <a:rPr lang="ko-KR" dirty="0"/>
              <a:t>(위험 영역)에 진입한 경우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-KR" dirty="0"/>
              <a:t>작업자와 지게차가 부딪힌 경우</a:t>
            </a:r>
            <a:endParaRPr dirty="0"/>
          </a:p>
        </p:txBody>
      </p:sp>
      <p:grpSp>
        <p:nvGrpSpPr>
          <p:cNvPr id="296" name="Google Shape;296;g31e1fff35fc_0_0"/>
          <p:cNvGrpSpPr/>
          <p:nvPr/>
        </p:nvGrpSpPr>
        <p:grpSpPr>
          <a:xfrm flipH="1">
            <a:off x="-5920" y="-1709"/>
            <a:ext cx="12199288" cy="174052"/>
            <a:chOff x="-19988" y="209307"/>
            <a:chExt cx="12199288" cy="174052"/>
          </a:xfrm>
        </p:grpSpPr>
        <p:sp>
          <p:nvSpPr>
            <p:cNvPr id="297" name="Google Shape;297;g31e1fff35fc_0_0"/>
            <p:cNvSpPr/>
            <p:nvPr/>
          </p:nvSpPr>
          <p:spPr>
            <a:xfrm>
              <a:off x="-12700" y="209307"/>
              <a:ext cx="12192000" cy="174000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8" name="Google Shape;298;g31e1fff35fc_0_0"/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/>
              <a:ahLst/>
              <a:cxnLst/>
              <a:rect l="l" t="t" r="r" b="b"/>
              <a:pathLst>
                <a:path w="4815507" h="174052" extrusionOk="0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99" name="Google Shape;299;g31e1fff35fc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25" y="1844475"/>
            <a:ext cx="2560774" cy="256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31e1fff35fc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83750" y="3988775"/>
            <a:ext cx="3036150" cy="30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31e1fff35fc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94350" y="4925075"/>
            <a:ext cx="2165949" cy="216594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31e1fff35fc_0_0"/>
          <p:cNvSpPr/>
          <p:nvPr/>
        </p:nvSpPr>
        <p:spPr>
          <a:xfrm rot="-1371973">
            <a:off x="1258699" y="4567641"/>
            <a:ext cx="5914601" cy="10301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sz="48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!!! 사고 발생 !!!</a:t>
            </a:r>
            <a:endParaRPr sz="4800" b="1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 txBox="1">
            <a:spLocks noGrp="1"/>
          </p:cNvSpPr>
          <p:nvPr>
            <p:ph type="ctrTitle"/>
          </p:nvPr>
        </p:nvSpPr>
        <p:spPr>
          <a:xfrm>
            <a:off x="524929" y="-60960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ts val="3100"/>
              <a:buFont typeface="Malgun Gothic"/>
              <a:buNone/>
            </a:pPr>
            <a:r>
              <a:rPr lang="ko-KR" sz="3100" b="1">
                <a:solidFill>
                  <a:srgbClr val="F28B30"/>
                </a:solidFill>
              </a:rPr>
              <a:t>STEP 3.</a:t>
            </a:r>
            <a:br>
              <a:rPr lang="ko-KR" sz="3200" b="1">
                <a:solidFill>
                  <a:srgbClr val="291D77"/>
                </a:solidFill>
              </a:rPr>
            </a:br>
            <a:r>
              <a:rPr lang="ko-KR" sz="5400" b="1">
                <a:solidFill>
                  <a:srgbClr val="291D77"/>
                </a:solidFill>
              </a:rPr>
              <a:t>데이터 분석</a:t>
            </a:r>
            <a:endParaRPr b="1">
              <a:solidFill>
                <a:srgbClr val="291D77"/>
              </a:solidFill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subTitle" idx="1"/>
          </p:nvPr>
        </p:nvSpPr>
        <p:spPr>
          <a:xfrm>
            <a:off x="344816" y="1719372"/>
            <a:ext cx="114978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dirty="0" err="1"/>
              <a:t>라벨링</a:t>
            </a:r>
            <a:r>
              <a:rPr lang="ko-KR" dirty="0"/>
              <a:t> 가이드: 7진 분류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 dirty="0">
              <a:solidFill>
                <a:schemeClr val="lt1"/>
              </a:solidFill>
            </a:endParaRPr>
          </a:p>
        </p:txBody>
      </p:sp>
      <p:grpSp>
        <p:nvGrpSpPr>
          <p:cNvPr id="310" name="Google Shape;310;p17"/>
          <p:cNvGrpSpPr/>
          <p:nvPr/>
        </p:nvGrpSpPr>
        <p:grpSpPr>
          <a:xfrm flipH="1">
            <a:off x="-5920" y="-1709"/>
            <a:ext cx="12199288" cy="174053"/>
            <a:chOff x="-19988" y="209307"/>
            <a:chExt cx="12199288" cy="174053"/>
          </a:xfrm>
        </p:grpSpPr>
        <p:sp>
          <p:nvSpPr>
            <p:cNvPr id="311" name="Google Shape;311;p17"/>
            <p:cNvSpPr/>
            <p:nvPr/>
          </p:nvSpPr>
          <p:spPr>
            <a:xfrm>
              <a:off x="-12700" y="209307"/>
              <a:ext cx="12192000" cy="174053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/>
              <a:ahLst/>
              <a:cxnLst/>
              <a:rect l="l" t="t" r="r" b="b"/>
              <a:pathLst>
                <a:path w="4815507" h="174052" extrusionOk="0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13" name="Google Shape;3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5069" y="2675466"/>
            <a:ext cx="1810393" cy="289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7"/>
          <p:cNvPicPr preferRelativeResize="0"/>
          <p:nvPr/>
        </p:nvPicPr>
        <p:blipFill rotWithShape="1">
          <a:blip r:embed="rId4">
            <a:alphaModFix/>
          </a:blip>
          <a:srcRect r="57630"/>
          <a:stretch/>
        </p:blipFill>
        <p:spPr>
          <a:xfrm>
            <a:off x="118525" y="2675467"/>
            <a:ext cx="1993732" cy="2484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7"/>
          <p:cNvPicPr preferRelativeResize="0"/>
          <p:nvPr/>
        </p:nvPicPr>
        <p:blipFill rotWithShape="1">
          <a:blip r:embed="rId4">
            <a:alphaModFix/>
          </a:blip>
          <a:srcRect l="50358"/>
          <a:stretch/>
        </p:blipFill>
        <p:spPr>
          <a:xfrm>
            <a:off x="2112257" y="2675466"/>
            <a:ext cx="2214202" cy="235548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7"/>
          <p:cNvSpPr/>
          <p:nvPr/>
        </p:nvSpPr>
        <p:spPr>
          <a:xfrm>
            <a:off x="304788" y="2406470"/>
            <a:ext cx="1642538" cy="2689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7884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erson_o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17"/>
          <p:cNvSpPr/>
          <p:nvPr/>
        </p:nvSpPr>
        <p:spPr>
          <a:xfrm>
            <a:off x="2396620" y="2406469"/>
            <a:ext cx="1642538" cy="308851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7884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erson_x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17"/>
          <p:cNvSpPr/>
          <p:nvPr/>
        </p:nvSpPr>
        <p:spPr>
          <a:xfrm>
            <a:off x="10398996" y="2406469"/>
            <a:ext cx="1642538" cy="26899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7884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trolly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7A15A2-7098-4503-A47C-A7F715A51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251" y="4412889"/>
            <a:ext cx="2943966" cy="14740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B785C9-DB90-44B5-B55E-0335ECCEE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714" y="4412889"/>
            <a:ext cx="2750168" cy="14740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4F8698-6BEB-43D1-8367-7FBB0F2F8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9251" y="2173078"/>
            <a:ext cx="2152280" cy="21654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5A112A-6F6B-4530-B1A0-F2FB1061DA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76"/>
          <a:stretch/>
        </p:blipFill>
        <p:spPr>
          <a:xfrm>
            <a:off x="6702544" y="2173078"/>
            <a:ext cx="1128039" cy="2165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4F4022-E90B-463B-BB97-C3CE08A960B3}"/>
              </a:ext>
            </a:extLst>
          </p:cNvPr>
          <p:cNvSpPr txBox="1"/>
          <p:nvPr/>
        </p:nvSpPr>
        <p:spPr>
          <a:xfrm>
            <a:off x="7961803" y="2517129"/>
            <a:ext cx="23059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지게차 발 방향 기준</a:t>
            </a:r>
            <a:endParaRPr lang="en-US" altLang="ko-KR" sz="1800" dirty="0"/>
          </a:p>
          <a:p>
            <a:pPr marL="285750" indent="-285750">
              <a:buFontTx/>
              <a:buChar char="-"/>
            </a:pPr>
            <a:r>
              <a:rPr lang="en-US" altLang="ko-KR" sz="1800" dirty="0" err="1"/>
              <a:t>forklift_w</a:t>
            </a:r>
            <a:endParaRPr lang="en-US" altLang="ko-KR" sz="1800" dirty="0"/>
          </a:p>
          <a:p>
            <a:pPr marL="285750" indent="-285750">
              <a:buFontTx/>
              <a:buChar char="-"/>
            </a:pPr>
            <a:r>
              <a:rPr lang="en-US" altLang="ko-KR" sz="1800" dirty="0" err="1"/>
              <a:t>forklift_a</a:t>
            </a:r>
            <a:endParaRPr lang="en-US" altLang="ko-KR" sz="1800" dirty="0"/>
          </a:p>
          <a:p>
            <a:pPr marL="285750" indent="-285750">
              <a:buFontTx/>
              <a:buChar char="-"/>
            </a:pPr>
            <a:r>
              <a:rPr lang="en-US" altLang="ko-KR" sz="1800" dirty="0" err="1"/>
              <a:t>forklift_s</a:t>
            </a:r>
            <a:endParaRPr lang="en-US" altLang="ko-KR" sz="1800" dirty="0"/>
          </a:p>
          <a:p>
            <a:pPr marL="285750" indent="-285750">
              <a:buFontTx/>
              <a:buChar char="-"/>
            </a:pPr>
            <a:r>
              <a:rPr lang="en-US" altLang="ko-KR" sz="1800" dirty="0" err="1"/>
              <a:t>forklift_d</a:t>
            </a:r>
            <a:endParaRPr lang="ko-KR" alt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>
            <a:spLocks noGrp="1"/>
          </p:cNvSpPr>
          <p:nvPr>
            <p:ph type="ctrTitle"/>
          </p:nvPr>
        </p:nvSpPr>
        <p:spPr>
          <a:xfrm>
            <a:off x="524929" y="-60960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ts val="3100"/>
              <a:buFont typeface="Malgun Gothic"/>
              <a:buNone/>
            </a:pPr>
            <a:r>
              <a:rPr lang="ko-KR" sz="3100" b="1">
                <a:solidFill>
                  <a:srgbClr val="F28B30"/>
                </a:solidFill>
              </a:rPr>
              <a:t>STEP 3.</a:t>
            </a:r>
            <a:br>
              <a:rPr lang="ko-KR" b="1">
                <a:solidFill>
                  <a:srgbClr val="291D77"/>
                </a:solidFill>
              </a:rPr>
            </a:br>
            <a:r>
              <a:rPr lang="ko-KR" sz="5400" b="1">
                <a:solidFill>
                  <a:srgbClr val="291D77"/>
                </a:solidFill>
              </a:rPr>
              <a:t>데이터 전처리</a:t>
            </a:r>
            <a:endParaRPr b="1">
              <a:solidFill>
                <a:srgbClr val="291D77"/>
              </a:solidFill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subTitle" idx="1"/>
          </p:nvPr>
        </p:nvSpPr>
        <p:spPr>
          <a:xfrm>
            <a:off x="6611400" y="1938300"/>
            <a:ext cx="55806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ko-KR" sz="3200" dirty="0"/>
              <a:t>→ </a:t>
            </a:r>
            <a:r>
              <a:rPr lang="ko-KR" altLang="en-US" sz="3200" dirty="0"/>
              <a:t>직접 만든 </a:t>
            </a:r>
          </a:p>
          <a:p>
            <a:pPr marL="4572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ko-KR" altLang="en-US" sz="3200" dirty="0"/>
              <a:t>   영상 캡쳐 프로세스 활용</a:t>
            </a:r>
          </a:p>
          <a:p>
            <a:pPr marL="4572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altLang="ko-KR" sz="3200" dirty="0"/>
              <a:t>→</a:t>
            </a:r>
            <a:r>
              <a:rPr lang="en-US" altLang="ko-KR" sz="3200" dirty="0"/>
              <a:t> </a:t>
            </a:r>
            <a:r>
              <a:rPr lang="ko-KR" sz="3200" dirty="0"/>
              <a:t>오토 </a:t>
            </a:r>
            <a:r>
              <a:rPr lang="ko-KR" sz="3200" dirty="0" err="1"/>
              <a:t>라벨링</a:t>
            </a:r>
            <a:r>
              <a:rPr lang="ko-KR" sz="3200" dirty="0"/>
              <a:t> </a:t>
            </a:r>
            <a:endParaRPr sz="3200" dirty="0"/>
          </a:p>
          <a:p>
            <a:pPr marL="4572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3200" dirty="0"/>
              <a:t>    프로그램 구현</a:t>
            </a:r>
            <a:endParaRPr sz="3200" dirty="0"/>
          </a:p>
        </p:txBody>
      </p:sp>
      <p:grpSp>
        <p:nvGrpSpPr>
          <p:cNvPr id="330" name="Google Shape;330;p18"/>
          <p:cNvGrpSpPr/>
          <p:nvPr/>
        </p:nvGrpSpPr>
        <p:grpSpPr>
          <a:xfrm flipH="1">
            <a:off x="-5920" y="-1709"/>
            <a:ext cx="12199288" cy="174053"/>
            <a:chOff x="-19988" y="209307"/>
            <a:chExt cx="12199288" cy="174053"/>
          </a:xfrm>
        </p:grpSpPr>
        <p:sp>
          <p:nvSpPr>
            <p:cNvPr id="331" name="Google Shape;331;p18"/>
            <p:cNvSpPr/>
            <p:nvPr/>
          </p:nvSpPr>
          <p:spPr>
            <a:xfrm>
              <a:off x="-12700" y="209307"/>
              <a:ext cx="12192000" cy="174053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/>
              <a:ahLst/>
              <a:cxnLst/>
              <a:rect l="l" t="t" r="r" b="b"/>
              <a:pathLst>
                <a:path w="4815507" h="174052" extrusionOk="0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3" name="Google Shape;333;p18"/>
          <p:cNvSpPr/>
          <p:nvPr/>
        </p:nvSpPr>
        <p:spPr>
          <a:xfrm>
            <a:off x="384275" y="1777994"/>
            <a:ext cx="49956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수동 </a:t>
            </a:r>
            <a:r>
              <a:rPr lang="ko-KR" sz="36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라벨링</a:t>
            </a:r>
            <a:r>
              <a:rPr lang="ko-KR" sz="3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3600" b="0" i="0" u="sng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1,500</a:t>
            </a:r>
            <a:r>
              <a:rPr lang="en-US" altLang="ko-KR" sz="3600" b="0" i="0" u="sng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3600" b="0" i="0" u="sng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</a:t>
            </a:r>
            <a:endParaRPr sz="3600" b="0" i="0" u="sng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4" name="Google Shape;334;p18"/>
          <p:cNvPicPr preferRelativeResize="0"/>
          <p:nvPr/>
        </p:nvPicPr>
        <p:blipFill rotWithShape="1">
          <a:blip r:embed="rId3">
            <a:alphaModFix/>
          </a:blip>
          <a:srcRect b="16359"/>
          <a:stretch/>
        </p:blipFill>
        <p:spPr>
          <a:xfrm>
            <a:off x="624908" y="2385891"/>
            <a:ext cx="5690566" cy="297470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8"/>
          <p:cNvSpPr/>
          <p:nvPr/>
        </p:nvSpPr>
        <p:spPr>
          <a:xfrm>
            <a:off x="1965158" y="5828106"/>
            <a:ext cx="809324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정제 데이터 약 </a:t>
            </a:r>
            <a:r>
              <a:rPr lang="ko-KR" sz="4400" b="1" i="0" u="sng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20,000 장</a:t>
            </a:r>
            <a:r>
              <a:rPr lang="ko-KR" sz="4400" b="1" i="0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4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추출</a:t>
            </a:r>
            <a:endParaRPr sz="4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1D77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>
            <a:spLocks noGrp="1"/>
          </p:cNvSpPr>
          <p:nvPr>
            <p:ph type="ctrTitle"/>
          </p:nvPr>
        </p:nvSpPr>
        <p:spPr>
          <a:xfrm>
            <a:off x="694264" y="22013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ts val="3100"/>
              <a:buFont typeface="Malgun Gothic"/>
              <a:buNone/>
            </a:pPr>
            <a:r>
              <a:rPr lang="ko-KR" sz="3100" b="1" dirty="0">
                <a:solidFill>
                  <a:srgbClr val="F28B30"/>
                </a:solidFill>
              </a:rPr>
              <a:t>STEP 4.</a:t>
            </a:r>
            <a:br>
              <a:rPr lang="ko-KR" b="1" dirty="0">
                <a:solidFill>
                  <a:srgbClr val="291D77"/>
                </a:solidFill>
              </a:rPr>
            </a:br>
            <a:r>
              <a:rPr lang="ko-KR" altLang="en-US" b="1" dirty="0">
                <a:solidFill>
                  <a:schemeClr val="lt1"/>
                </a:solidFill>
              </a:rPr>
              <a:t>모델 </a:t>
            </a:r>
            <a:r>
              <a:rPr lang="en-US" altLang="ko-KR" b="1" dirty="0">
                <a:solidFill>
                  <a:schemeClr val="lt1"/>
                </a:solidFill>
              </a:rPr>
              <a:t>(MODEL)</a:t>
            </a:r>
            <a:endParaRPr b="1" dirty="0">
              <a:solidFill>
                <a:srgbClr val="291D77"/>
              </a:solidFill>
            </a:endParaRPr>
          </a:p>
        </p:txBody>
      </p:sp>
      <p:sp>
        <p:nvSpPr>
          <p:cNvPr id="341" name="Google Shape;341;p21"/>
          <p:cNvSpPr/>
          <p:nvPr/>
        </p:nvSpPr>
        <p:spPr>
          <a:xfrm flipH="1">
            <a:off x="0" y="6723920"/>
            <a:ext cx="12192000" cy="174053"/>
          </a:xfrm>
          <a:prstGeom prst="rect">
            <a:avLst/>
          </a:prstGeom>
          <a:solidFill>
            <a:srgbClr val="F28B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2" name="Google Shape;342;p21"/>
          <p:cNvCxnSpPr/>
          <p:nvPr/>
        </p:nvCxnSpPr>
        <p:spPr>
          <a:xfrm>
            <a:off x="0" y="5006713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B2AEC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6B2E0-CCFD-C6C7-E4AD-7F4188010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6A011-8B9B-168D-F256-0ACB07977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929" y="-609604"/>
            <a:ext cx="9144000" cy="238760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3100" b="1" dirty="0">
                <a:solidFill>
                  <a:srgbClr val="F28B30"/>
                </a:solidFill>
              </a:rPr>
              <a:t>STEP 4.</a:t>
            </a:r>
            <a:br>
              <a:rPr lang="en-US" altLang="ko-KR" b="1" dirty="0">
                <a:solidFill>
                  <a:srgbClr val="291D77"/>
                </a:solidFill>
              </a:rPr>
            </a:br>
            <a:r>
              <a:rPr lang="ko-KR" altLang="en-US" sz="5400" b="1" dirty="0">
                <a:solidFill>
                  <a:srgbClr val="291D77"/>
                </a:solidFill>
              </a:rPr>
              <a:t>모델 </a:t>
            </a:r>
            <a:r>
              <a:rPr lang="en-US" altLang="ko-KR" sz="5400" b="1" dirty="0">
                <a:solidFill>
                  <a:srgbClr val="291D77"/>
                </a:solidFill>
              </a:rPr>
              <a:t>(MODEL) </a:t>
            </a:r>
            <a:r>
              <a:rPr lang="ko-KR" altLang="en-US" sz="5400" b="1" dirty="0">
                <a:solidFill>
                  <a:srgbClr val="291D77"/>
                </a:solidFill>
              </a:rPr>
              <a:t>선정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B80DE1-1A2E-8C55-6DC2-DA2813FE8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5867" y="2384402"/>
            <a:ext cx="8438444" cy="3832578"/>
          </a:xfrm>
        </p:spPr>
        <p:txBody>
          <a:bodyPr numCol="1">
            <a:normAutofit/>
          </a:bodyPr>
          <a:lstStyle/>
          <a:p>
            <a:pPr algn="l"/>
            <a:endParaRPr lang="en-US" altLang="ko-KR" u="sng" dirty="0">
              <a:solidFill>
                <a:schemeClr val="bg1"/>
              </a:solidFill>
              <a:uFill>
                <a:solidFill>
                  <a:srgbClr val="B2AECE"/>
                </a:solidFill>
              </a:uFill>
            </a:endParaRPr>
          </a:p>
          <a:p>
            <a:pPr algn="l"/>
            <a:endParaRPr lang="en-US" altLang="ko-KR" u="sng" dirty="0">
              <a:solidFill>
                <a:schemeClr val="bg1"/>
              </a:solidFill>
              <a:uFill>
                <a:solidFill>
                  <a:srgbClr val="B2AECE"/>
                </a:solidFill>
              </a:uFill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altLang="ko-KR" u="sng" dirty="0">
              <a:solidFill>
                <a:schemeClr val="bg1"/>
              </a:solidFill>
              <a:uFill>
                <a:solidFill>
                  <a:srgbClr val="B2AECE"/>
                </a:solidFill>
              </a:uFill>
            </a:endParaRPr>
          </a:p>
          <a:p>
            <a:pPr algn="l"/>
            <a:endParaRPr lang="en-US" altLang="ko-KR" u="sng" dirty="0">
              <a:solidFill>
                <a:schemeClr val="bg1"/>
              </a:solidFill>
              <a:uFill>
                <a:solidFill>
                  <a:srgbClr val="B2AECE"/>
                </a:solidFill>
              </a:uFill>
            </a:endParaRPr>
          </a:p>
          <a:p>
            <a:pPr algn="l"/>
            <a:endParaRPr lang="en-US" altLang="ko-KR" u="sng" dirty="0">
              <a:solidFill>
                <a:schemeClr val="bg1"/>
              </a:solidFill>
              <a:uFill>
                <a:solidFill>
                  <a:srgbClr val="B2AECE"/>
                </a:solidFill>
              </a:uFill>
            </a:endParaRPr>
          </a:p>
          <a:p>
            <a:pPr algn="l"/>
            <a:endParaRPr lang="en-US" altLang="ko-KR" u="sng" dirty="0">
              <a:solidFill>
                <a:schemeClr val="bg1"/>
              </a:solidFill>
              <a:uFill>
                <a:solidFill>
                  <a:srgbClr val="B2AECE"/>
                </a:solidFill>
              </a:uFill>
            </a:endParaRPr>
          </a:p>
          <a:p>
            <a:pPr algn="l"/>
            <a:endParaRPr lang="en-US" altLang="ko-KR" u="sng" dirty="0">
              <a:solidFill>
                <a:schemeClr val="bg1"/>
              </a:solidFill>
              <a:uFill>
                <a:solidFill>
                  <a:srgbClr val="B2AECE"/>
                </a:solidFill>
              </a:u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263B52-65C5-D046-7ABC-1D0D6EBEA8EF}"/>
              </a:ext>
            </a:extLst>
          </p:cNvPr>
          <p:cNvGrpSpPr/>
          <p:nvPr/>
        </p:nvGrpSpPr>
        <p:grpSpPr>
          <a:xfrm flipH="1">
            <a:off x="-5920" y="-1709"/>
            <a:ext cx="12199288" cy="174053"/>
            <a:chOff x="-19988" y="209307"/>
            <a:chExt cx="12199288" cy="17405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B054DF5-AA9C-9225-72A3-00353D90D77B}"/>
                </a:ext>
              </a:extLst>
            </p:cNvPr>
            <p:cNvSpPr/>
            <p:nvPr/>
          </p:nvSpPr>
          <p:spPr>
            <a:xfrm>
              <a:off x="-12700" y="209307"/>
              <a:ext cx="12192000" cy="174053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1C22F87C-4026-9506-E59D-424DEF7847F4}"/>
                </a:ext>
              </a:extLst>
            </p:cNvPr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>
                <a:gd name="connsiteX0" fmla="*/ 0 w 4648200"/>
                <a:gd name="connsiteY0" fmla="*/ 174052 h 174052"/>
                <a:gd name="connsiteX1" fmla="*/ 43513 w 4648200"/>
                <a:gd name="connsiteY1" fmla="*/ 0 h 174052"/>
                <a:gd name="connsiteX2" fmla="*/ 4648200 w 4648200"/>
                <a:gd name="connsiteY2" fmla="*/ 0 h 174052"/>
                <a:gd name="connsiteX3" fmla="*/ 4604687 w 4648200"/>
                <a:gd name="connsiteY3" fmla="*/ 174052 h 174052"/>
                <a:gd name="connsiteX4" fmla="*/ 0 w 4648200"/>
                <a:gd name="connsiteY4" fmla="*/ 174052 h 174052"/>
                <a:gd name="connsiteX0" fmla="*/ 7287 w 4655487"/>
                <a:gd name="connsiteY0" fmla="*/ 174052 h 174052"/>
                <a:gd name="connsiteX1" fmla="*/ 0 w 4655487"/>
                <a:gd name="connsiteY1" fmla="*/ 0 h 174052"/>
                <a:gd name="connsiteX2" fmla="*/ 4655487 w 4655487"/>
                <a:gd name="connsiteY2" fmla="*/ 0 h 174052"/>
                <a:gd name="connsiteX3" fmla="*/ 4611974 w 4655487"/>
                <a:gd name="connsiteY3" fmla="*/ 174052 h 174052"/>
                <a:gd name="connsiteX4" fmla="*/ 7287 w 4655487"/>
                <a:gd name="connsiteY4" fmla="*/ 174052 h 174052"/>
                <a:gd name="connsiteX0" fmla="*/ 7287 w 4815507"/>
                <a:gd name="connsiteY0" fmla="*/ 174052 h 174052"/>
                <a:gd name="connsiteX1" fmla="*/ 0 w 4815507"/>
                <a:gd name="connsiteY1" fmla="*/ 0 h 174052"/>
                <a:gd name="connsiteX2" fmla="*/ 4815507 w 4815507"/>
                <a:gd name="connsiteY2" fmla="*/ 0 h 174052"/>
                <a:gd name="connsiteX3" fmla="*/ 4611974 w 4815507"/>
                <a:gd name="connsiteY3" fmla="*/ 174052 h 174052"/>
                <a:gd name="connsiteX4" fmla="*/ 7287 w 4815507"/>
                <a:gd name="connsiteY4" fmla="*/ 174052 h 1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507" h="174052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B526C4-4C29-9D69-51F6-09EF24A8229F}"/>
              </a:ext>
            </a:extLst>
          </p:cNvPr>
          <p:cNvSpPr txBox="1"/>
          <p:nvPr/>
        </p:nvSpPr>
        <p:spPr>
          <a:xfrm>
            <a:off x="6958525" y="1839612"/>
            <a:ext cx="21386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모델 비교</a:t>
            </a:r>
            <a:endParaRPr lang="en-US" altLang="ko-KR" sz="3200" dirty="0"/>
          </a:p>
          <a:p>
            <a:endParaRPr lang="ko-KR" altLang="en-US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45EB8664-9B29-4EBC-7DD7-21FE4108A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092273"/>
              </p:ext>
            </p:extLst>
          </p:nvPr>
        </p:nvGraphicFramePr>
        <p:xfrm>
          <a:off x="4130371" y="2573867"/>
          <a:ext cx="7794980" cy="292946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558996">
                  <a:extLst>
                    <a:ext uri="{9D8B030D-6E8A-4147-A177-3AD203B41FA5}">
                      <a16:colId xmlns:a16="http://schemas.microsoft.com/office/drawing/2014/main" val="4040433919"/>
                    </a:ext>
                  </a:extLst>
                </a:gridCol>
                <a:gridCol w="1558996">
                  <a:extLst>
                    <a:ext uri="{9D8B030D-6E8A-4147-A177-3AD203B41FA5}">
                      <a16:colId xmlns:a16="http://schemas.microsoft.com/office/drawing/2014/main" val="3019163628"/>
                    </a:ext>
                  </a:extLst>
                </a:gridCol>
                <a:gridCol w="1558996">
                  <a:extLst>
                    <a:ext uri="{9D8B030D-6E8A-4147-A177-3AD203B41FA5}">
                      <a16:colId xmlns:a16="http://schemas.microsoft.com/office/drawing/2014/main" val="507303476"/>
                    </a:ext>
                  </a:extLst>
                </a:gridCol>
                <a:gridCol w="1558996">
                  <a:extLst>
                    <a:ext uri="{9D8B030D-6E8A-4147-A177-3AD203B41FA5}">
                      <a16:colId xmlns:a16="http://schemas.microsoft.com/office/drawing/2014/main" val="2554628376"/>
                    </a:ext>
                  </a:extLst>
                </a:gridCol>
                <a:gridCol w="1558996">
                  <a:extLst>
                    <a:ext uri="{9D8B030D-6E8A-4147-A177-3AD203B41FA5}">
                      <a16:colId xmlns:a16="http://schemas.microsoft.com/office/drawing/2014/main" val="93867673"/>
                    </a:ext>
                  </a:extLst>
                </a:gridCol>
              </a:tblGrid>
              <a:tr h="756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처리 속도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en-US" altLang="ko-KR" sz="1800" dirty="0"/>
                        <a:t>(FPS)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/>
                        <a:t>mAP</a:t>
                      </a:r>
                      <a:r>
                        <a:rPr lang="en-US" altLang="ko-KR" sz="1800" dirty="0"/>
                        <a:t>(%)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 err="1"/>
                        <a:t>탐지력</a:t>
                      </a:r>
                      <a:r>
                        <a:rPr lang="en-US" altLang="ko-KR" sz="1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모델 크기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복잡한 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장면 대응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218160"/>
                  </a:ext>
                </a:extLst>
              </a:tr>
              <a:tr h="756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YOLO(v8)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155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80-85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경량모델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우수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551357"/>
                  </a:ext>
                </a:extLst>
              </a:tr>
              <a:tr h="756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Faster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R-CNN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5-15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75-80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무거움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보통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352226"/>
                  </a:ext>
                </a:extLst>
              </a:tr>
              <a:tr h="6604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SSD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40-50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70-75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중간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제한적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83539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572BFB12-35A7-249E-B1B9-D5B7048D97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5"/>
          <a:stretch/>
        </p:blipFill>
        <p:spPr>
          <a:xfrm>
            <a:off x="198916" y="2322786"/>
            <a:ext cx="3852334" cy="34828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D641D27-7A9F-47AF-9B33-6B320E2FC004}"/>
              </a:ext>
            </a:extLst>
          </p:cNvPr>
          <p:cNvSpPr/>
          <p:nvPr/>
        </p:nvSpPr>
        <p:spPr>
          <a:xfrm>
            <a:off x="4155772" y="3356186"/>
            <a:ext cx="7749261" cy="708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41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6B2E0-CCFD-C6C7-E4AD-7F4188010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6A011-8B9B-168D-F256-0ACB07977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929" y="-609604"/>
            <a:ext cx="9144000" cy="238760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3100" b="1" dirty="0">
                <a:solidFill>
                  <a:srgbClr val="F28B30"/>
                </a:solidFill>
              </a:rPr>
              <a:t>STEP 4.</a:t>
            </a:r>
            <a:br>
              <a:rPr lang="en-US" altLang="ko-KR" b="1" dirty="0">
                <a:solidFill>
                  <a:srgbClr val="291D77"/>
                </a:solidFill>
              </a:rPr>
            </a:br>
            <a:r>
              <a:rPr lang="ko-KR" altLang="en-US" sz="5400" b="1" dirty="0">
                <a:solidFill>
                  <a:srgbClr val="291D77"/>
                </a:solidFill>
              </a:rPr>
              <a:t>모델 </a:t>
            </a:r>
            <a:r>
              <a:rPr lang="en-US" altLang="ko-KR" sz="5400" b="1" dirty="0">
                <a:solidFill>
                  <a:srgbClr val="291D77"/>
                </a:solidFill>
              </a:rPr>
              <a:t>(MODEL) </a:t>
            </a:r>
            <a:r>
              <a:rPr lang="ko-KR" altLang="en-US" sz="5400" b="1" dirty="0">
                <a:solidFill>
                  <a:srgbClr val="291D77"/>
                </a:solidFill>
              </a:rPr>
              <a:t>버전</a:t>
            </a:r>
            <a:r>
              <a:rPr lang="en-US" altLang="ko-KR" sz="5400" b="1" dirty="0">
                <a:solidFill>
                  <a:srgbClr val="291D77"/>
                </a:solidFill>
              </a:rPr>
              <a:t> </a:t>
            </a:r>
            <a:r>
              <a:rPr lang="ko-KR" altLang="en-US" sz="5400" b="1" dirty="0">
                <a:solidFill>
                  <a:srgbClr val="291D77"/>
                </a:solidFill>
              </a:rPr>
              <a:t>선정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B80DE1-1A2E-8C55-6DC2-DA2813FE8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5867" y="2384402"/>
            <a:ext cx="8438444" cy="3832578"/>
          </a:xfrm>
        </p:spPr>
        <p:txBody>
          <a:bodyPr numCol="1">
            <a:normAutofit/>
          </a:bodyPr>
          <a:lstStyle/>
          <a:p>
            <a:pPr algn="l"/>
            <a:endParaRPr lang="en-US" altLang="ko-KR" u="sng" dirty="0">
              <a:solidFill>
                <a:schemeClr val="bg1"/>
              </a:solidFill>
              <a:uFill>
                <a:solidFill>
                  <a:srgbClr val="B2AECE"/>
                </a:solidFill>
              </a:uFill>
            </a:endParaRPr>
          </a:p>
          <a:p>
            <a:pPr algn="l"/>
            <a:endParaRPr lang="en-US" altLang="ko-KR" u="sng" dirty="0">
              <a:solidFill>
                <a:schemeClr val="bg1"/>
              </a:solidFill>
              <a:uFill>
                <a:solidFill>
                  <a:srgbClr val="B2AECE"/>
                </a:solidFill>
              </a:uFill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altLang="ko-KR" u="sng" dirty="0">
              <a:solidFill>
                <a:schemeClr val="bg1"/>
              </a:solidFill>
              <a:uFill>
                <a:solidFill>
                  <a:srgbClr val="B2AECE"/>
                </a:solidFill>
              </a:uFill>
            </a:endParaRPr>
          </a:p>
          <a:p>
            <a:pPr algn="l"/>
            <a:endParaRPr lang="en-US" altLang="ko-KR" u="sng" dirty="0">
              <a:solidFill>
                <a:schemeClr val="bg1"/>
              </a:solidFill>
              <a:uFill>
                <a:solidFill>
                  <a:srgbClr val="B2AECE"/>
                </a:solidFill>
              </a:uFill>
            </a:endParaRPr>
          </a:p>
          <a:p>
            <a:pPr algn="l"/>
            <a:endParaRPr lang="en-US" altLang="ko-KR" u="sng" dirty="0">
              <a:solidFill>
                <a:schemeClr val="bg1"/>
              </a:solidFill>
              <a:uFill>
                <a:solidFill>
                  <a:srgbClr val="B2AECE"/>
                </a:solidFill>
              </a:uFill>
            </a:endParaRPr>
          </a:p>
          <a:p>
            <a:pPr algn="l"/>
            <a:endParaRPr lang="en-US" altLang="ko-KR" u="sng" dirty="0">
              <a:solidFill>
                <a:schemeClr val="bg1"/>
              </a:solidFill>
              <a:uFill>
                <a:solidFill>
                  <a:srgbClr val="B2AECE"/>
                </a:solidFill>
              </a:uFill>
            </a:endParaRPr>
          </a:p>
          <a:p>
            <a:pPr algn="l"/>
            <a:endParaRPr lang="en-US" altLang="ko-KR" u="sng" dirty="0">
              <a:solidFill>
                <a:schemeClr val="bg1"/>
              </a:solidFill>
              <a:uFill>
                <a:solidFill>
                  <a:srgbClr val="B2AECE"/>
                </a:solidFill>
              </a:u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263B52-65C5-D046-7ABC-1D0D6EBEA8EF}"/>
              </a:ext>
            </a:extLst>
          </p:cNvPr>
          <p:cNvGrpSpPr/>
          <p:nvPr/>
        </p:nvGrpSpPr>
        <p:grpSpPr>
          <a:xfrm flipH="1">
            <a:off x="-5920" y="-1709"/>
            <a:ext cx="12199288" cy="174053"/>
            <a:chOff x="-19988" y="209307"/>
            <a:chExt cx="12199288" cy="17405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B054DF5-AA9C-9225-72A3-00353D90D77B}"/>
                </a:ext>
              </a:extLst>
            </p:cNvPr>
            <p:cNvSpPr/>
            <p:nvPr/>
          </p:nvSpPr>
          <p:spPr>
            <a:xfrm>
              <a:off x="-12700" y="209307"/>
              <a:ext cx="12192000" cy="174053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1C22F87C-4026-9506-E59D-424DEF7847F4}"/>
                </a:ext>
              </a:extLst>
            </p:cNvPr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>
                <a:gd name="connsiteX0" fmla="*/ 0 w 4648200"/>
                <a:gd name="connsiteY0" fmla="*/ 174052 h 174052"/>
                <a:gd name="connsiteX1" fmla="*/ 43513 w 4648200"/>
                <a:gd name="connsiteY1" fmla="*/ 0 h 174052"/>
                <a:gd name="connsiteX2" fmla="*/ 4648200 w 4648200"/>
                <a:gd name="connsiteY2" fmla="*/ 0 h 174052"/>
                <a:gd name="connsiteX3" fmla="*/ 4604687 w 4648200"/>
                <a:gd name="connsiteY3" fmla="*/ 174052 h 174052"/>
                <a:gd name="connsiteX4" fmla="*/ 0 w 4648200"/>
                <a:gd name="connsiteY4" fmla="*/ 174052 h 174052"/>
                <a:gd name="connsiteX0" fmla="*/ 7287 w 4655487"/>
                <a:gd name="connsiteY0" fmla="*/ 174052 h 174052"/>
                <a:gd name="connsiteX1" fmla="*/ 0 w 4655487"/>
                <a:gd name="connsiteY1" fmla="*/ 0 h 174052"/>
                <a:gd name="connsiteX2" fmla="*/ 4655487 w 4655487"/>
                <a:gd name="connsiteY2" fmla="*/ 0 h 174052"/>
                <a:gd name="connsiteX3" fmla="*/ 4611974 w 4655487"/>
                <a:gd name="connsiteY3" fmla="*/ 174052 h 174052"/>
                <a:gd name="connsiteX4" fmla="*/ 7287 w 4655487"/>
                <a:gd name="connsiteY4" fmla="*/ 174052 h 174052"/>
                <a:gd name="connsiteX0" fmla="*/ 7287 w 4815507"/>
                <a:gd name="connsiteY0" fmla="*/ 174052 h 174052"/>
                <a:gd name="connsiteX1" fmla="*/ 0 w 4815507"/>
                <a:gd name="connsiteY1" fmla="*/ 0 h 174052"/>
                <a:gd name="connsiteX2" fmla="*/ 4815507 w 4815507"/>
                <a:gd name="connsiteY2" fmla="*/ 0 h 174052"/>
                <a:gd name="connsiteX3" fmla="*/ 4611974 w 4815507"/>
                <a:gd name="connsiteY3" fmla="*/ 174052 h 174052"/>
                <a:gd name="connsiteX4" fmla="*/ 7287 w 4815507"/>
                <a:gd name="connsiteY4" fmla="*/ 174052 h 1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507" h="174052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0E90288D-D79C-3135-71B5-272C086D8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805815"/>
              </p:ext>
            </p:extLst>
          </p:nvPr>
        </p:nvGraphicFramePr>
        <p:xfrm>
          <a:off x="785091" y="2636173"/>
          <a:ext cx="10229272" cy="3209578"/>
        </p:xfrm>
        <a:graphic>
          <a:graphicData uri="http://schemas.openxmlformats.org/drawingml/2006/table">
            <a:tbl>
              <a:tblPr firstRow="1" bandRow="1">
                <a:tableStyleId>{826FE8DD-24E9-4D11-AFE7-563866444FA6}</a:tableStyleId>
              </a:tblPr>
              <a:tblGrid>
                <a:gridCol w="2557318">
                  <a:extLst>
                    <a:ext uri="{9D8B030D-6E8A-4147-A177-3AD203B41FA5}">
                      <a16:colId xmlns:a16="http://schemas.microsoft.com/office/drawing/2014/main" val="2334671304"/>
                    </a:ext>
                  </a:extLst>
                </a:gridCol>
                <a:gridCol w="2557318">
                  <a:extLst>
                    <a:ext uri="{9D8B030D-6E8A-4147-A177-3AD203B41FA5}">
                      <a16:colId xmlns:a16="http://schemas.microsoft.com/office/drawing/2014/main" val="2665707363"/>
                    </a:ext>
                  </a:extLst>
                </a:gridCol>
                <a:gridCol w="2557318">
                  <a:extLst>
                    <a:ext uri="{9D8B030D-6E8A-4147-A177-3AD203B41FA5}">
                      <a16:colId xmlns:a16="http://schemas.microsoft.com/office/drawing/2014/main" val="4137379999"/>
                    </a:ext>
                  </a:extLst>
                </a:gridCol>
                <a:gridCol w="2557318">
                  <a:extLst>
                    <a:ext uri="{9D8B030D-6E8A-4147-A177-3AD203B41FA5}">
                      <a16:colId xmlns:a16="http://schemas.microsoft.com/office/drawing/2014/main" val="378188952"/>
                    </a:ext>
                  </a:extLst>
                </a:gridCol>
              </a:tblGrid>
              <a:tr h="781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모델</a:t>
                      </a:r>
                      <a:r>
                        <a:rPr lang="en-US" altLang="ko-KR" sz="2400" dirty="0"/>
                        <a:t>(Model)</a:t>
                      </a:r>
                      <a:endParaRPr lang="ko-KR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Yolov5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Yolov6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Yolov8</a:t>
                      </a:r>
                      <a:endParaRPr lang="ko-KR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231550"/>
                  </a:ext>
                </a:extLst>
              </a:tr>
              <a:tr h="781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백본</a:t>
                      </a:r>
                      <a:r>
                        <a:rPr lang="en-US" altLang="ko-KR" sz="2400" dirty="0"/>
                        <a:t>(Backbone)</a:t>
                      </a:r>
                      <a:endParaRPr lang="ko-KR" alt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/>
                        <a:t>CSPNet</a:t>
                      </a:r>
                      <a:endParaRPr lang="ko-KR" alt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/>
                        <a:t>EfficientRep</a:t>
                      </a:r>
                      <a:endParaRPr lang="ko-KR" alt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개선된 </a:t>
                      </a:r>
                      <a:r>
                        <a:rPr lang="en-US" altLang="ko-KR" sz="2400" dirty="0" err="1"/>
                        <a:t>CSPNet</a:t>
                      </a:r>
                      <a:endParaRPr lang="ko-KR" alt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800011"/>
                  </a:ext>
                </a:extLst>
              </a:tr>
              <a:tr h="781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헤드</a:t>
                      </a:r>
                      <a:r>
                        <a:rPr lang="en-US" altLang="ko-KR" sz="2400" dirty="0"/>
                        <a:t>(Head)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Coupled head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Coupled head</a:t>
                      </a:r>
                      <a:endParaRPr lang="ko-KR" altLang="en-US" sz="2400" dirty="0"/>
                    </a:p>
                    <a:p>
                      <a:pPr algn="ctr" latinLnBrk="1"/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Decoupled head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552707"/>
                  </a:ext>
                </a:extLst>
              </a:tr>
              <a:tr h="781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양자화 지원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FP16, FP32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FP16, FP32</a:t>
                      </a:r>
                      <a:endParaRPr lang="ko-KR" altLang="en-US" sz="2400" dirty="0"/>
                    </a:p>
                    <a:p>
                      <a:pPr algn="ctr" latinLnBrk="1"/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FP16, FP32,Int8</a:t>
                      </a:r>
                      <a:endParaRPr lang="ko-KR" altLang="en-US" sz="2400" dirty="0"/>
                    </a:p>
                    <a:p>
                      <a:pPr algn="ctr" latinLnBrk="1"/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011339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D641D27-7A9F-47AF-9B33-6B320E2FC004}"/>
              </a:ext>
            </a:extLst>
          </p:cNvPr>
          <p:cNvSpPr/>
          <p:nvPr/>
        </p:nvSpPr>
        <p:spPr>
          <a:xfrm>
            <a:off x="8396513" y="2576287"/>
            <a:ext cx="2700977" cy="3317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5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"/>
          <p:cNvSpPr/>
          <p:nvPr/>
        </p:nvSpPr>
        <p:spPr>
          <a:xfrm flipH="1">
            <a:off x="0" y="0"/>
            <a:ext cx="5949520" cy="187565"/>
          </a:xfrm>
          <a:prstGeom prst="rect">
            <a:avLst/>
          </a:prstGeom>
          <a:solidFill>
            <a:srgbClr val="F28B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ts val="3100"/>
              <a:buFont typeface="Malgun Gothic"/>
              <a:buNone/>
            </a:pPr>
            <a:r>
              <a:rPr lang="ko-KR" sz="3100" b="1">
                <a:solidFill>
                  <a:srgbClr val="F28B30"/>
                </a:solidFill>
              </a:rPr>
              <a:t>CONTENTS</a:t>
            </a:r>
            <a:br>
              <a:rPr lang="ko-KR" b="1">
                <a:solidFill>
                  <a:srgbClr val="291D77"/>
                </a:solidFill>
              </a:rPr>
            </a:br>
            <a:r>
              <a:rPr lang="ko-KR" b="1">
                <a:solidFill>
                  <a:srgbClr val="291D77"/>
                </a:solidFill>
              </a:rPr>
              <a:t>목차</a:t>
            </a:r>
            <a:endParaRPr/>
          </a:p>
        </p:txBody>
      </p:sp>
      <p:sp>
        <p:nvSpPr>
          <p:cNvPr id="100" name="Google Shape;100;p7"/>
          <p:cNvSpPr/>
          <p:nvPr/>
        </p:nvSpPr>
        <p:spPr>
          <a:xfrm rot="6158767">
            <a:off x="4627304" y="-559132"/>
            <a:ext cx="8406843" cy="8513541"/>
          </a:xfrm>
          <a:prstGeom prst="rect">
            <a:avLst/>
          </a:prstGeom>
          <a:solidFill>
            <a:srgbClr val="291D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6090080" y="866274"/>
            <a:ext cx="5763126" cy="528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 sz="2400" dirty="0">
                <a:solidFill>
                  <a:schemeClr val="lt1"/>
                </a:solidFill>
              </a:rPr>
              <a:t>STEP 1. 주제 선정 및 프로젝트 개요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 sz="2400" dirty="0">
                <a:solidFill>
                  <a:schemeClr val="lt1"/>
                </a:solidFill>
              </a:rPr>
              <a:t>STEP 2. 팀 구성 및 역할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 sz="2400" dirty="0">
                <a:solidFill>
                  <a:schemeClr val="lt1"/>
                </a:solidFill>
              </a:rPr>
              <a:t>STEP 3. 데이터 </a:t>
            </a:r>
            <a:r>
              <a:rPr lang="ko-KR" altLang="en-US" sz="2400" dirty="0">
                <a:solidFill>
                  <a:schemeClr val="lt1"/>
                </a:solidFill>
              </a:rPr>
              <a:t>분석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 sz="2400" dirty="0">
                <a:solidFill>
                  <a:schemeClr val="lt1"/>
                </a:solidFill>
              </a:rPr>
              <a:t>STEP 4. </a:t>
            </a:r>
            <a:r>
              <a:rPr lang="ko-KR" altLang="en-US" sz="2400" dirty="0">
                <a:solidFill>
                  <a:schemeClr val="lt1"/>
                </a:solidFill>
              </a:rPr>
              <a:t>모델 </a:t>
            </a:r>
            <a:r>
              <a:rPr lang="en-US" altLang="ko-KR" sz="2400" dirty="0">
                <a:solidFill>
                  <a:schemeClr val="lt1"/>
                </a:solidFill>
              </a:rPr>
              <a:t>(MODEL)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 sz="2400" dirty="0">
                <a:solidFill>
                  <a:schemeClr val="lt1"/>
                </a:solidFill>
              </a:rPr>
              <a:t>STEP 5. 어플리케이션 구성 및 결과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ko-KR" sz="2400" dirty="0">
                <a:solidFill>
                  <a:schemeClr val="lt1"/>
                </a:solidFill>
              </a:rPr>
              <a:t>STEP 6. 자체 평가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02" name="Google Shape;102;p7"/>
          <p:cNvSpPr/>
          <p:nvPr/>
        </p:nvSpPr>
        <p:spPr>
          <a:xfrm flipH="1">
            <a:off x="7383781" y="0"/>
            <a:ext cx="4815507" cy="174052"/>
          </a:xfrm>
          <a:custGeom>
            <a:avLst/>
            <a:gdLst/>
            <a:ahLst/>
            <a:cxnLst/>
            <a:rect l="l" t="t" r="r" b="b"/>
            <a:pathLst>
              <a:path w="4815507" h="174052" extrusionOk="0">
                <a:moveTo>
                  <a:pt x="7287" y="174052"/>
                </a:moveTo>
                <a:lnTo>
                  <a:pt x="0" y="0"/>
                </a:lnTo>
                <a:lnTo>
                  <a:pt x="4815507" y="0"/>
                </a:lnTo>
                <a:lnTo>
                  <a:pt x="4611974" y="174052"/>
                </a:lnTo>
                <a:lnTo>
                  <a:pt x="7287" y="174052"/>
                </a:lnTo>
                <a:close/>
              </a:path>
            </a:pathLst>
          </a:custGeom>
          <a:solidFill>
            <a:srgbClr val="291D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6B2E0-CCFD-C6C7-E4AD-7F4188010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6A011-8B9B-168D-F256-0ACB07977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929" y="-609604"/>
            <a:ext cx="9144000" cy="238760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3100" b="1" dirty="0">
                <a:solidFill>
                  <a:srgbClr val="F28B30"/>
                </a:solidFill>
              </a:rPr>
              <a:t>STEP 4.</a:t>
            </a:r>
            <a:br>
              <a:rPr lang="en-US" altLang="ko-KR" b="1" dirty="0">
                <a:solidFill>
                  <a:srgbClr val="291D77"/>
                </a:solidFill>
              </a:rPr>
            </a:br>
            <a:r>
              <a:rPr lang="ko-KR" altLang="en-US" sz="5400" b="1" dirty="0">
                <a:solidFill>
                  <a:srgbClr val="291D77"/>
                </a:solidFill>
              </a:rPr>
              <a:t>모델 </a:t>
            </a:r>
            <a:r>
              <a:rPr lang="en-US" altLang="ko-KR" sz="5400" b="1" dirty="0">
                <a:solidFill>
                  <a:srgbClr val="291D77"/>
                </a:solidFill>
              </a:rPr>
              <a:t>(MODEL) </a:t>
            </a:r>
            <a:r>
              <a:rPr lang="ko-KR" altLang="en-US" sz="5400" b="1" dirty="0">
                <a:solidFill>
                  <a:srgbClr val="291D77"/>
                </a:solidFill>
              </a:rPr>
              <a:t>버전 선정</a:t>
            </a:r>
            <a:endParaRPr lang="ko-KR" altLang="en-US" b="1" dirty="0">
              <a:solidFill>
                <a:srgbClr val="291D77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263B52-65C5-D046-7ABC-1D0D6EBEA8EF}"/>
              </a:ext>
            </a:extLst>
          </p:cNvPr>
          <p:cNvGrpSpPr/>
          <p:nvPr/>
        </p:nvGrpSpPr>
        <p:grpSpPr>
          <a:xfrm flipH="1">
            <a:off x="-5920" y="-1709"/>
            <a:ext cx="12199288" cy="174053"/>
            <a:chOff x="-19988" y="209307"/>
            <a:chExt cx="12199288" cy="17405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B054DF5-AA9C-9225-72A3-00353D90D77B}"/>
                </a:ext>
              </a:extLst>
            </p:cNvPr>
            <p:cNvSpPr/>
            <p:nvPr/>
          </p:nvSpPr>
          <p:spPr>
            <a:xfrm>
              <a:off x="-12700" y="209307"/>
              <a:ext cx="12192000" cy="174053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1C22F87C-4026-9506-E59D-424DEF7847F4}"/>
                </a:ext>
              </a:extLst>
            </p:cNvPr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>
                <a:gd name="connsiteX0" fmla="*/ 0 w 4648200"/>
                <a:gd name="connsiteY0" fmla="*/ 174052 h 174052"/>
                <a:gd name="connsiteX1" fmla="*/ 43513 w 4648200"/>
                <a:gd name="connsiteY1" fmla="*/ 0 h 174052"/>
                <a:gd name="connsiteX2" fmla="*/ 4648200 w 4648200"/>
                <a:gd name="connsiteY2" fmla="*/ 0 h 174052"/>
                <a:gd name="connsiteX3" fmla="*/ 4604687 w 4648200"/>
                <a:gd name="connsiteY3" fmla="*/ 174052 h 174052"/>
                <a:gd name="connsiteX4" fmla="*/ 0 w 4648200"/>
                <a:gd name="connsiteY4" fmla="*/ 174052 h 174052"/>
                <a:gd name="connsiteX0" fmla="*/ 7287 w 4655487"/>
                <a:gd name="connsiteY0" fmla="*/ 174052 h 174052"/>
                <a:gd name="connsiteX1" fmla="*/ 0 w 4655487"/>
                <a:gd name="connsiteY1" fmla="*/ 0 h 174052"/>
                <a:gd name="connsiteX2" fmla="*/ 4655487 w 4655487"/>
                <a:gd name="connsiteY2" fmla="*/ 0 h 174052"/>
                <a:gd name="connsiteX3" fmla="*/ 4611974 w 4655487"/>
                <a:gd name="connsiteY3" fmla="*/ 174052 h 174052"/>
                <a:gd name="connsiteX4" fmla="*/ 7287 w 4655487"/>
                <a:gd name="connsiteY4" fmla="*/ 174052 h 174052"/>
                <a:gd name="connsiteX0" fmla="*/ 7287 w 4815507"/>
                <a:gd name="connsiteY0" fmla="*/ 174052 h 174052"/>
                <a:gd name="connsiteX1" fmla="*/ 0 w 4815507"/>
                <a:gd name="connsiteY1" fmla="*/ 0 h 174052"/>
                <a:gd name="connsiteX2" fmla="*/ 4815507 w 4815507"/>
                <a:gd name="connsiteY2" fmla="*/ 0 h 174052"/>
                <a:gd name="connsiteX3" fmla="*/ 4611974 w 4815507"/>
                <a:gd name="connsiteY3" fmla="*/ 174052 h 174052"/>
                <a:gd name="connsiteX4" fmla="*/ 7287 w 4815507"/>
                <a:gd name="connsiteY4" fmla="*/ 174052 h 1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507" h="174052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2B6E6EC4-FB39-AAD6-7184-30BF1E76B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7067963"/>
              </p:ext>
            </p:extLst>
          </p:nvPr>
        </p:nvGraphicFramePr>
        <p:xfrm>
          <a:off x="524929" y="1777996"/>
          <a:ext cx="6913130" cy="4963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8082544E-326E-111C-C327-C36CA0994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6099649"/>
              </p:ext>
            </p:extLst>
          </p:nvPr>
        </p:nvGraphicFramePr>
        <p:xfrm>
          <a:off x="1695349" y="2535017"/>
          <a:ext cx="6913127" cy="4322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44F79D1-3B82-3981-D996-E501F49A750C}"/>
              </a:ext>
            </a:extLst>
          </p:cNvPr>
          <p:cNvSpPr txBox="1"/>
          <p:nvPr/>
        </p:nvSpPr>
        <p:spPr>
          <a:xfrm>
            <a:off x="8886083" y="2535017"/>
            <a:ext cx="35523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dirty="0"/>
              <a:t>계산 파라미터 ▼</a:t>
            </a:r>
            <a:endParaRPr lang="en-US" altLang="ko-KR" sz="2400" dirty="0"/>
          </a:p>
          <a:p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/>
              <a:t>모델 효율성 ▲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/>
              <a:t>정확도 유지</a:t>
            </a:r>
            <a:endParaRPr lang="en-US" altLang="ko-KR" sz="24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343B93A-2E06-4E5F-8A63-617C88787E61}"/>
              </a:ext>
            </a:extLst>
          </p:cNvPr>
          <p:cNvGrpSpPr/>
          <p:nvPr/>
        </p:nvGrpSpPr>
        <p:grpSpPr>
          <a:xfrm>
            <a:off x="5828066" y="3029386"/>
            <a:ext cx="1618062" cy="3148281"/>
            <a:chOff x="5828066" y="3029386"/>
            <a:chExt cx="1618062" cy="314828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6D22521-BC1F-6164-570D-96D585E9FB67}"/>
                </a:ext>
              </a:extLst>
            </p:cNvPr>
            <p:cNvSpPr/>
            <p:nvPr/>
          </p:nvSpPr>
          <p:spPr>
            <a:xfrm>
              <a:off x="6687650" y="3029386"/>
              <a:ext cx="758478" cy="31482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4DBB1D0-9025-3621-1A25-E1F40C1CA9AE}"/>
                </a:ext>
              </a:extLst>
            </p:cNvPr>
            <p:cNvSpPr/>
            <p:nvPr/>
          </p:nvSpPr>
          <p:spPr>
            <a:xfrm>
              <a:off x="5828066" y="3665889"/>
              <a:ext cx="787047" cy="25117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2188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6B2E0-CCFD-C6C7-E4AD-7F4188010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6A011-8B9B-168D-F256-0ACB07977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929" y="-609604"/>
            <a:ext cx="9144000" cy="238760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3100" b="1" dirty="0">
                <a:solidFill>
                  <a:srgbClr val="F28B30"/>
                </a:solidFill>
              </a:rPr>
              <a:t>STEP 4.</a:t>
            </a:r>
            <a:br>
              <a:rPr lang="en-US" altLang="ko-KR" b="1" dirty="0">
                <a:solidFill>
                  <a:srgbClr val="291D77"/>
                </a:solidFill>
              </a:rPr>
            </a:br>
            <a:r>
              <a:rPr lang="ko-KR" altLang="en-US" sz="5400" b="1" dirty="0">
                <a:solidFill>
                  <a:srgbClr val="291D77"/>
                </a:solidFill>
              </a:rPr>
              <a:t>최종</a:t>
            </a:r>
            <a:r>
              <a:rPr lang="ko-KR" altLang="en-US" b="1" dirty="0">
                <a:solidFill>
                  <a:srgbClr val="291D77"/>
                </a:solidFill>
              </a:rPr>
              <a:t> </a:t>
            </a:r>
            <a:r>
              <a:rPr lang="ko-KR" altLang="en-US" sz="5400" b="1" dirty="0">
                <a:solidFill>
                  <a:srgbClr val="291D77"/>
                </a:solidFill>
              </a:rPr>
              <a:t>모델 </a:t>
            </a:r>
            <a:r>
              <a:rPr lang="en-US" altLang="ko-KR" sz="5400" b="1" dirty="0">
                <a:solidFill>
                  <a:srgbClr val="291D77"/>
                </a:solidFill>
              </a:rPr>
              <a:t>(MODEL)</a:t>
            </a:r>
            <a:endParaRPr lang="ko-KR" altLang="en-US" b="1" dirty="0">
              <a:solidFill>
                <a:srgbClr val="291D77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B80DE1-1A2E-8C55-6DC2-DA2813FE8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666" y="1826122"/>
            <a:ext cx="4758263" cy="651789"/>
          </a:xfrm>
        </p:spPr>
        <p:txBody>
          <a:bodyPr numCol="1">
            <a:normAutofit lnSpcReduction="10000"/>
          </a:bodyPr>
          <a:lstStyle/>
          <a:p>
            <a:r>
              <a:rPr lang="en-US" altLang="ko-KR" sz="3200" dirty="0">
                <a:uFill>
                  <a:solidFill>
                    <a:srgbClr val="B2AECE"/>
                  </a:solidFill>
                </a:uFill>
              </a:rPr>
              <a:t>YOLO V8s </a:t>
            </a:r>
            <a:r>
              <a:rPr lang="ko-KR" altLang="en-US" sz="3200" dirty="0">
                <a:uFill>
                  <a:solidFill>
                    <a:srgbClr val="B2AECE"/>
                  </a:solidFill>
                </a:uFill>
              </a:rPr>
              <a:t>모델</a:t>
            </a:r>
            <a:endParaRPr lang="en-US" altLang="ko-KR" sz="3200" dirty="0">
              <a:uFill>
                <a:solidFill>
                  <a:srgbClr val="B2AECE"/>
                </a:solidFill>
              </a:uFill>
            </a:endParaRPr>
          </a:p>
          <a:p>
            <a:pPr marL="342900" indent="-342900" algn="l">
              <a:buFontTx/>
              <a:buChar char="-"/>
            </a:pPr>
            <a:endParaRPr lang="en-US" altLang="ko-KR" dirty="0">
              <a:uFill>
                <a:solidFill>
                  <a:srgbClr val="B2AECE"/>
                </a:solidFill>
              </a:uFill>
            </a:endParaRPr>
          </a:p>
          <a:p>
            <a:pPr algn="l"/>
            <a:endParaRPr lang="en-US" altLang="ko-KR" dirty="0">
              <a:uFill>
                <a:solidFill>
                  <a:srgbClr val="B2AECE"/>
                </a:solidFill>
              </a:u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263B52-65C5-D046-7ABC-1D0D6EBEA8EF}"/>
              </a:ext>
            </a:extLst>
          </p:cNvPr>
          <p:cNvGrpSpPr/>
          <p:nvPr/>
        </p:nvGrpSpPr>
        <p:grpSpPr>
          <a:xfrm flipH="1">
            <a:off x="-5920" y="-1709"/>
            <a:ext cx="12199288" cy="174053"/>
            <a:chOff x="-19988" y="209307"/>
            <a:chExt cx="12199288" cy="17405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B054DF5-AA9C-9225-72A3-00353D90D77B}"/>
                </a:ext>
              </a:extLst>
            </p:cNvPr>
            <p:cNvSpPr/>
            <p:nvPr/>
          </p:nvSpPr>
          <p:spPr>
            <a:xfrm>
              <a:off x="-12700" y="209307"/>
              <a:ext cx="12192000" cy="174053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1C22F87C-4026-9506-E59D-424DEF7847F4}"/>
                </a:ext>
              </a:extLst>
            </p:cNvPr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>
                <a:gd name="connsiteX0" fmla="*/ 0 w 4648200"/>
                <a:gd name="connsiteY0" fmla="*/ 174052 h 174052"/>
                <a:gd name="connsiteX1" fmla="*/ 43513 w 4648200"/>
                <a:gd name="connsiteY1" fmla="*/ 0 h 174052"/>
                <a:gd name="connsiteX2" fmla="*/ 4648200 w 4648200"/>
                <a:gd name="connsiteY2" fmla="*/ 0 h 174052"/>
                <a:gd name="connsiteX3" fmla="*/ 4604687 w 4648200"/>
                <a:gd name="connsiteY3" fmla="*/ 174052 h 174052"/>
                <a:gd name="connsiteX4" fmla="*/ 0 w 4648200"/>
                <a:gd name="connsiteY4" fmla="*/ 174052 h 174052"/>
                <a:gd name="connsiteX0" fmla="*/ 7287 w 4655487"/>
                <a:gd name="connsiteY0" fmla="*/ 174052 h 174052"/>
                <a:gd name="connsiteX1" fmla="*/ 0 w 4655487"/>
                <a:gd name="connsiteY1" fmla="*/ 0 h 174052"/>
                <a:gd name="connsiteX2" fmla="*/ 4655487 w 4655487"/>
                <a:gd name="connsiteY2" fmla="*/ 0 h 174052"/>
                <a:gd name="connsiteX3" fmla="*/ 4611974 w 4655487"/>
                <a:gd name="connsiteY3" fmla="*/ 174052 h 174052"/>
                <a:gd name="connsiteX4" fmla="*/ 7287 w 4655487"/>
                <a:gd name="connsiteY4" fmla="*/ 174052 h 174052"/>
                <a:gd name="connsiteX0" fmla="*/ 7287 w 4815507"/>
                <a:gd name="connsiteY0" fmla="*/ 174052 h 174052"/>
                <a:gd name="connsiteX1" fmla="*/ 0 w 4815507"/>
                <a:gd name="connsiteY1" fmla="*/ 0 h 174052"/>
                <a:gd name="connsiteX2" fmla="*/ 4815507 w 4815507"/>
                <a:gd name="connsiteY2" fmla="*/ 0 h 174052"/>
                <a:gd name="connsiteX3" fmla="*/ 4611974 w 4815507"/>
                <a:gd name="connsiteY3" fmla="*/ 174052 h 174052"/>
                <a:gd name="connsiteX4" fmla="*/ 7287 w 4815507"/>
                <a:gd name="connsiteY4" fmla="*/ 174052 h 1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507" h="174052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D206F4B-5C50-4883-83FA-58A4B2DA4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929" y="1732133"/>
            <a:ext cx="6718360" cy="5047848"/>
          </a:xfrm>
          <a:prstGeom prst="rect">
            <a:avLst/>
          </a:prstGeom>
        </p:spPr>
      </p:pic>
      <p:graphicFrame>
        <p:nvGraphicFramePr>
          <p:cNvPr id="5" name="표 9">
            <a:extLst>
              <a:ext uri="{FF2B5EF4-FFF2-40B4-BE49-F238E27FC236}">
                <a16:creationId xmlns:a16="http://schemas.microsoft.com/office/drawing/2014/main" id="{10F797CE-578B-7761-9B50-6D2AED95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207826"/>
              </p:ext>
            </p:extLst>
          </p:nvPr>
        </p:nvGraphicFramePr>
        <p:xfrm>
          <a:off x="818443" y="2668358"/>
          <a:ext cx="3798710" cy="3058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355">
                  <a:extLst>
                    <a:ext uri="{9D8B030D-6E8A-4147-A177-3AD203B41FA5}">
                      <a16:colId xmlns:a16="http://schemas.microsoft.com/office/drawing/2014/main" val="3679848962"/>
                    </a:ext>
                  </a:extLst>
                </a:gridCol>
                <a:gridCol w="1899355">
                  <a:extLst>
                    <a:ext uri="{9D8B030D-6E8A-4147-A177-3AD203B41FA5}">
                      <a16:colId xmlns:a16="http://schemas.microsoft.com/office/drawing/2014/main" val="2000651615"/>
                    </a:ext>
                  </a:extLst>
                </a:gridCol>
              </a:tblGrid>
              <a:tr h="4417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파라미터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수치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995947"/>
                  </a:ext>
                </a:extLst>
              </a:tr>
              <a:tr h="6504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Epochs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100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983867"/>
                  </a:ext>
                </a:extLst>
              </a:tr>
              <a:tr h="6504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/>
                        <a:t>Batch_size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16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314271"/>
                  </a:ext>
                </a:extLst>
              </a:tr>
              <a:tr h="6504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/>
                        <a:t>Optimzer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Auto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49766"/>
                  </a:ext>
                </a:extLst>
              </a:tr>
              <a:tr h="6504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Lr0(</a:t>
                      </a:r>
                      <a:r>
                        <a:rPr lang="ko-KR" altLang="en-US" sz="2400" dirty="0" err="1"/>
                        <a:t>학습률</a:t>
                      </a:r>
                      <a:r>
                        <a:rPr lang="en-US" altLang="ko-KR" sz="2400" dirty="0"/>
                        <a:t>)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0.1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377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9949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6B2E0-CCFD-C6C7-E4AD-7F4188010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6A011-8B9B-168D-F256-0ACB07977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929" y="-609604"/>
            <a:ext cx="9144000" cy="238760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3100" b="1" dirty="0">
                <a:solidFill>
                  <a:srgbClr val="F28B30"/>
                </a:solidFill>
              </a:rPr>
              <a:t>STEP 4.</a:t>
            </a:r>
            <a:br>
              <a:rPr lang="en-US" altLang="ko-KR" b="1" dirty="0">
                <a:solidFill>
                  <a:srgbClr val="291D77"/>
                </a:solidFill>
              </a:rPr>
            </a:br>
            <a:r>
              <a:rPr lang="ko-KR" altLang="en-US" sz="5400" b="1" dirty="0">
                <a:solidFill>
                  <a:srgbClr val="291D77"/>
                </a:solidFill>
              </a:rPr>
              <a:t>모델 경량화 </a:t>
            </a:r>
            <a:r>
              <a:rPr lang="en-US" altLang="ko-KR" sz="5400" b="1" dirty="0">
                <a:solidFill>
                  <a:srgbClr val="291D77"/>
                </a:solidFill>
              </a:rPr>
              <a:t>(</a:t>
            </a:r>
            <a:r>
              <a:rPr lang="ko-KR" altLang="en-US" sz="5400" b="1" dirty="0">
                <a:solidFill>
                  <a:srgbClr val="291D77"/>
                </a:solidFill>
              </a:rPr>
              <a:t>양자화</a:t>
            </a:r>
            <a:r>
              <a:rPr lang="en-US" altLang="ko-KR" sz="5400" b="1" dirty="0">
                <a:solidFill>
                  <a:srgbClr val="291D77"/>
                </a:solidFill>
              </a:rPr>
              <a:t>)</a:t>
            </a:r>
            <a:endParaRPr lang="ko-KR" altLang="en-US" b="1" dirty="0">
              <a:solidFill>
                <a:srgbClr val="291D77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263B52-65C5-D046-7ABC-1D0D6EBEA8EF}"/>
              </a:ext>
            </a:extLst>
          </p:cNvPr>
          <p:cNvGrpSpPr/>
          <p:nvPr/>
        </p:nvGrpSpPr>
        <p:grpSpPr>
          <a:xfrm flipH="1">
            <a:off x="-5920" y="-1709"/>
            <a:ext cx="12199288" cy="174053"/>
            <a:chOff x="-19988" y="209307"/>
            <a:chExt cx="12199288" cy="17405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B054DF5-AA9C-9225-72A3-00353D90D77B}"/>
                </a:ext>
              </a:extLst>
            </p:cNvPr>
            <p:cNvSpPr/>
            <p:nvPr/>
          </p:nvSpPr>
          <p:spPr>
            <a:xfrm>
              <a:off x="-12700" y="209307"/>
              <a:ext cx="12192000" cy="174053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1C22F87C-4026-9506-E59D-424DEF7847F4}"/>
                </a:ext>
              </a:extLst>
            </p:cNvPr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>
                <a:gd name="connsiteX0" fmla="*/ 0 w 4648200"/>
                <a:gd name="connsiteY0" fmla="*/ 174052 h 174052"/>
                <a:gd name="connsiteX1" fmla="*/ 43513 w 4648200"/>
                <a:gd name="connsiteY1" fmla="*/ 0 h 174052"/>
                <a:gd name="connsiteX2" fmla="*/ 4648200 w 4648200"/>
                <a:gd name="connsiteY2" fmla="*/ 0 h 174052"/>
                <a:gd name="connsiteX3" fmla="*/ 4604687 w 4648200"/>
                <a:gd name="connsiteY3" fmla="*/ 174052 h 174052"/>
                <a:gd name="connsiteX4" fmla="*/ 0 w 4648200"/>
                <a:gd name="connsiteY4" fmla="*/ 174052 h 174052"/>
                <a:gd name="connsiteX0" fmla="*/ 7287 w 4655487"/>
                <a:gd name="connsiteY0" fmla="*/ 174052 h 174052"/>
                <a:gd name="connsiteX1" fmla="*/ 0 w 4655487"/>
                <a:gd name="connsiteY1" fmla="*/ 0 h 174052"/>
                <a:gd name="connsiteX2" fmla="*/ 4655487 w 4655487"/>
                <a:gd name="connsiteY2" fmla="*/ 0 h 174052"/>
                <a:gd name="connsiteX3" fmla="*/ 4611974 w 4655487"/>
                <a:gd name="connsiteY3" fmla="*/ 174052 h 174052"/>
                <a:gd name="connsiteX4" fmla="*/ 7287 w 4655487"/>
                <a:gd name="connsiteY4" fmla="*/ 174052 h 174052"/>
                <a:gd name="connsiteX0" fmla="*/ 7287 w 4815507"/>
                <a:gd name="connsiteY0" fmla="*/ 174052 h 174052"/>
                <a:gd name="connsiteX1" fmla="*/ 0 w 4815507"/>
                <a:gd name="connsiteY1" fmla="*/ 0 h 174052"/>
                <a:gd name="connsiteX2" fmla="*/ 4815507 w 4815507"/>
                <a:gd name="connsiteY2" fmla="*/ 0 h 174052"/>
                <a:gd name="connsiteX3" fmla="*/ 4611974 w 4815507"/>
                <a:gd name="connsiteY3" fmla="*/ 174052 h 174052"/>
                <a:gd name="connsiteX4" fmla="*/ 7287 w 4815507"/>
                <a:gd name="connsiteY4" fmla="*/ 174052 h 1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507" h="174052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FC092254-75DF-6790-9802-48E73B85878F}"/>
              </a:ext>
            </a:extLst>
          </p:cNvPr>
          <p:cNvSpPr/>
          <p:nvPr/>
        </p:nvSpPr>
        <p:spPr>
          <a:xfrm>
            <a:off x="4109604" y="2895600"/>
            <a:ext cx="1156855" cy="1641764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solidFill>
              <a:srgbClr val="F28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0E25BD82-084B-3AAC-42E1-0A60DB03A2F0}"/>
              </a:ext>
            </a:extLst>
          </p:cNvPr>
          <p:cNvSpPr/>
          <p:nvPr/>
        </p:nvSpPr>
        <p:spPr>
          <a:xfrm>
            <a:off x="6925543" y="2871915"/>
            <a:ext cx="1156855" cy="1641764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solidFill>
              <a:srgbClr val="F28B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CB5BFF-E767-4057-94E6-1924C3AA906F}"/>
              </a:ext>
            </a:extLst>
          </p:cNvPr>
          <p:cNvGrpSpPr/>
          <p:nvPr/>
        </p:nvGrpSpPr>
        <p:grpSpPr>
          <a:xfrm>
            <a:off x="464126" y="2676234"/>
            <a:ext cx="3650672" cy="2080496"/>
            <a:chOff x="464126" y="2676234"/>
            <a:chExt cx="3650672" cy="208049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E28BEC1-3B0E-40CA-24E6-BFD7F10560E1}"/>
                </a:ext>
              </a:extLst>
            </p:cNvPr>
            <p:cNvSpPr/>
            <p:nvPr/>
          </p:nvSpPr>
          <p:spPr>
            <a:xfrm>
              <a:off x="464126" y="2676234"/>
              <a:ext cx="3650672" cy="208049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28B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394C23-D700-8699-17D6-ACDA0114DFD8}"/>
                </a:ext>
              </a:extLst>
            </p:cNvPr>
            <p:cNvSpPr txBox="1"/>
            <p:nvPr/>
          </p:nvSpPr>
          <p:spPr>
            <a:xfrm>
              <a:off x="800103" y="3362539"/>
              <a:ext cx="31034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/>
                <a:t>학습된 모델 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1705DB-4935-4290-8501-30AA2FB931A4}"/>
              </a:ext>
            </a:extLst>
          </p:cNvPr>
          <p:cNvGrpSpPr/>
          <p:nvPr/>
        </p:nvGrpSpPr>
        <p:grpSpPr>
          <a:xfrm>
            <a:off x="8077204" y="2683327"/>
            <a:ext cx="3650672" cy="2080496"/>
            <a:chOff x="8077204" y="2683327"/>
            <a:chExt cx="3650672" cy="208049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4743621-A224-5923-3CB7-9FA38A8ACB82}"/>
                </a:ext>
              </a:extLst>
            </p:cNvPr>
            <p:cNvSpPr/>
            <p:nvPr/>
          </p:nvSpPr>
          <p:spPr>
            <a:xfrm>
              <a:off x="8077204" y="2683327"/>
              <a:ext cx="3650672" cy="208049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28B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5CE553-6D0C-0577-A157-06686F6AC0F4}"/>
                </a:ext>
              </a:extLst>
            </p:cNvPr>
            <p:cNvSpPr txBox="1"/>
            <p:nvPr/>
          </p:nvSpPr>
          <p:spPr>
            <a:xfrm>
              <a:off x="8472055" y="3369632"/>
              <a:ext cx="30687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/>
                <a:t>양자화 모델 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576F5BC-ADD1-4B9A-B6C0-16FEFA4A8376}"/>
              </a:ext>
            </a:extLst>
          </p:cNvPr>
          <p:cNvGrpSpPr/>
          <p:nvPr/>
        </p:nvGrpSpPr>
        <p:grpSpPr>
          <a:xfrm>
            <a:off x="5261265" y="3151909"/>
            <a:ext cx="1669472" cy="1087582"/>
            <a:chOff x="5413669" y="3151909"/>
            <a:chExt cx="1669472" cy="1087582"/>
          </a:xfrm>
        </p:grpSpPr>
        <p:sp>
          <p:nvSpPr>
            <p:cNvPr id="17" name="양쪽 대괄호 16">
              <a:extLst>
                <a:ext uri="{FF2B5EF4-FFF2-40B4-BE49-F238E27FC236}">
                  <a16:creationId xmlns:a16="http://schemas.microsoft.com/office/drawing/2014/main" id="{C4DDCADA-98A7-AAE4-3CC1-0DED2398EA32}"/>
                </a:ext>
              </a:extLst>
            </p:cNvPr>
            <p:cNvSpPr/>
            <p:nvPr/>
          </p:nvSpPr>
          <p:spPr>
            <a:xfrm>
              <a:off x="5413669" y="3151909"/>
              <a:ext cx="1669472" cy="1087582"/>
            </a:xfrm>
            <a:prstGeom prst="bracketPair">
              <a:avLst/>
            </a:prstGeom>
            <a:ln w="57150">
              <a:solidFill>
                <a:srgbClr val="354B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FF98B2-2DC8-C9C7-DB68-A251AF68E990}"/>
                </a:ext>
              </a:extLst>
            </p:cNvPr>
            <p:cNvSpPr txBox="1"/>
            <p:nvPr/>
          </p:nvSpPr>
          <p:spPr>
            <a:xfrm>
              <a:off x="5476747" y="3293563"/>
              <a:ext cx="14997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/>
                <a:t>PTQ</a:t>
              </a:r>
              <a:r>
                <a:rPr lang="ko-KR" alt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3088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6B2E0-CCFD-C6C7-E4AD-7F4188010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26">
            <a:extLst>
              <a:ext uri="{FF2B5EF4-FFF2-40B4-BE49-F238E27FC236}">
                <a16:creationId xmlns:a16="http://schemas.microsoft.com/office/drawing/2014/main" id="{618F0137-7A60-20B4-E814-90B173FA2489}"/>
              </a:ext>
            </a:extLst>
          </p:cNvPr>
          <p:cNvSpPr/>
          <p:nvPr/>
        </p:nvSpPr>
        <p:spPr>
          <a:xfrm flipV="1">
            <a:off x="8103501" y="5704659"/>
            <a:ext cx="2937032" cy="45719"/>
          </a:xfrm>
          <a:custGeom>
            <a:avLst/>
            <a:gdLst/>
            <a:ahLst/>
            <a:cxnLst/>
            <a:rect l="l" t="t" r="r" b="b"/>
            <a:pathLst>
              <a:path w="9681845">
                <a:moveTo>
                  <a:pt x="0" y="0"/>
                </a:moveTo>
                <a:lnTo>
                  <a:pt x="9681835" y="0"/>
                </a:lnTo>
              </a:path>
            </a:pathLst>
          </a:custGeom>
          <a:ln w="10066">
            <a:solidFill>
              <a:srgbClr val="0E0F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6">
            <a:extLst>
              <a:ext uri="{FF2B5EF4-FFF2-40B4-BE49-F238E27FC236}">
                <a16:creationId xmlns:a16="http://schemas.microsoft.com/office/drawing/2014/main" id="{64B61634-975F-B449-B141-F379F7DBC188}"/>
              </a:ext>
            </a:extLst>
          </p:cNvPr>
          <p:cNvSpPr/>
          <p:nvPr/>
        </p:nvSpPr>
        <p:spPr>
          <a:xfrm flipV="1">
            <a:off x="8129787" y="5193454"/>
            <a:ext cx="2937032" cy="45719"/>
          </a:xfrm>
          <a:custGeom>
            <a:avLst/>
            <a:gdLst/>
            <a:ahLst/>
            <a:cxnLst/>
            <a:rect l="l" t="t" r="r" b="b"/>
            <a:pathLst>
              <a:path w="9681845">
                <a:moveTo>
                  <a:pt x="0" y="0"/>
                </a:moveTo>
                <a:lnTo>
                  <a:pt x="9681835" y="0"/>
                </a:lnTo>
              </a:path>
            </a:pathLst>
          </a:custGeom>
          <a:ln w="10066">
            <a:solidFill>
              <a:srgbClr val="0E0F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6">
            <a:extLst>
              <a:ext uri="{FF2B5EF4-FFF2-40B4-BE49-F238E27FC236}">
                <a16:creationId xmlns:a16="http://schemas.microsoft.com/office/drawing/2014/main" id="{BC683293-0960-87C7-27C9-4A48ED5927F4}"/>
              </a:ext>
            </a:extLst>
          </p:cNvPr>
          <p:cNvSpPr/>
          <p:nvPr/>
        </p:nvSpPr>
        <p:spPr>
          <a:xfrm flipV="1">
            <a:off x="8129787" y="4700934"/>
            <a:ext cx="2937032" cy="45719"/>
          </a:xfrm>
          <a:custGeom>
            <a:avLst/>
            <a:gdLst/>
            <a:ahLst/>
            <a:cxnLst/>
            <a:rect l="l" t="t" r="r" b="b"/>
            <a:pathLst>
              <a:path w="9681845">
                <a:moveTo>
                  <a:pt x="0" y="0"/>
                </a:moveTo>
                <a:lnTo>
                  <a:pt x="9681835" y="0"/>
                </a:lnTo>
              </a:path>
            </a:pathLst>
          </a:custGeom>
          <a:ln w="10066">
            <a:solidFill>
              <a:srgbClr val="0E0F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6">
            <a:extLst>
              <a:ext uri="{FF2B5EF4-FFF2-40B4-BE49-F238E27FC236}">
                <a16:creationId xmlns:a16="http://schemas.microsoft.com/office/drawing/2014/main" id="{EFF3E37F-3A86-3A08-62AE-D824EFC2465C}"/>
              </a:ext>
            </a:extLst>
          </p:cNvPr>
          <p:cNvSpPr/>
          <p:nvPr/>
        </p:nvSpPr>
        <p:spPr>
          <a:xfrm flipV="1">
            <a:off x="8103501" y="4182462"/>
            <a:ext cx="2937032" cy="45719"/>
          </a:xfrm>
          <a:custGeom>
            <a:avLst/>
            <a:gdLst/>
            <a:ahLst/>
            <a:cxnLst/>
            <a:rect l="l" t="t" r="r" b="b"/>
            <a:pathLst>
              <a:path w="9681845">
                <a:moveTo>
                  <a:pt x="0" y="0"/>
                </a:moveTo>
                <a:lnTo>
                  <a:pt x="9681835" y="0"/>
                </a:lnTo>
              </a:path>
            </a:pathLst>
          </a:custGeom>
          <a:ln w="10066">
            <a:solidFill>
              <a:srgbClr val="0E0F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6">
            <a:extLst>
              <a:ext uri="{FF2B5EF4-FFF2-40B4-BE49-F238E27FC236}">
                <a16:creationId xmlns:a16="http://schemas.microsoft.com/office/drawing/2014/main" id="{BABFFD6D-5814-517C-E72B-9F32E2DA2330}"/>
              </a:ext>
            </a:extLst>
          </p:cNvPr>
          <p:cNvSpPr/>
          <p:nvPr/>
        </p:nvSpPr>
        <p:spPr>
          <a:xfrm flipV="1">
            <a:off x="8119291" y="3767657"/>
            <a:ext cx="2937032" cy="45719"/>
          </a:xfrm>
          <a:custGeom>
            <a:avLst/>
            <a:gdLst/>
            <a:ahLst/>
            <a:cxnLst/>
            <a:rect l="l" t="t" r="r" b="b"/>
            <a:pathLst>
              <a:path w="9681845">
                <a:moveTo>
                  <a:pt x="0" y="0"/>
                </a:moveTo>
                <a:lnTo>
                  <a:pt x="9681835" y="0"/>
                </a:lnTo>
              </a:path>
            </a:pathLst>
          </a:custGeom>
          <a:ln w="10066">
            <a:solidFill>
              <a:srgbClr val="0E0F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6">
            <a:extLst>
              <a:ext uri="{FF2B5EF4-FFF2-40B4-BE49-F238E27FC236}">
                <a16:creationId xmlns:a16="http://schemas.microsoft.com/office/drawing/2014/main" id="{64BFAB0D-1007-D9FB-269F-B254C09A8887}"/>
              </a:ext>
            </a:extLst>
          </p:cNvPr>
          <p:cNvSpPr/>
          <p:nvPr/>
        </p:nvSpPr>
        <p:spPr>
          <a:xfrm flipV="1">
            <a:off x="8103501" y="3377512"/>
            <a:ext cx="2937032" cy="45719"/>
          </a:xfrm>
          <a:custGeom>
            <a:avLst/>
            <a:gdLst/>
            <a:ahLst/>
            <a:cxnLst/>
            <a:rect l="l" t="t" r="r" b="b"/>
            <a:pathLst>
              <a:path w="9681845">
                <a:moveTo>
                  <a:pt x="0" y="0"/>
                </a:moveTo>
                <a:lnTo>
                  <a:pt x="9681835" y="0"/>
                </a:lnTo>
              </a:path>
            </a:pathLst>
          </a:custGeom>
          <a:ln w="10066">
            <a:solidFill>
              <a:srgbClr val="0E0F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76A011-8B9B-168D-F256-0ACB07977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929" y="-609604"/>
            <a:ext cx="9144000" cy="238760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3100" b="1" dirty="0">
                <a:solidFill>
                  <a:srgbClr val="F28B30"/>
                </a:solidFill>
              </a:rPr>
              <a:t>STEP 4.</a:t>
            </a:r>
            <a:br>
              <a:rPr lang="en-US" altLang="ko-KR" b="1" dirty="0">
                <a:solidFill>
                  <a:srgbClr val="291D77"/>
                </a:solidFill>
              </a:rPr>
            </a:br>
            <a:r>
              <a:rPr lang="ko-KR" altLang="en-US" sz="5400" b="1" dirty="0">
                <a:solidFill>
                  <a:srgbClr val="291D77"/>
                </a:solidFill>
              </a:rPr>
              <a:t>모델 경량화 </a:t>
            </a:r>
            <a:r>
              <a:rPr lang="en-US" altLang="ko-KR" sz="5400" b="1" dirty="0">
                <a:solidFill>
                  <a:srgbClr val="291D77"/>
                </a:solidFill>
              </a:rPr>
              <a:t>(</a:t>
            </a:r>
            <a:r>
              <a:rPr lang="ko-KR" altLang="en-US" sz="5400" b="1" dirty="0">
                <a:solidFill>
                  <a:srgbClr val="291D77"/>
                </a:solidFill>
              </a:rPr>
              <a:t>양자화</a:t>
            </a:r>
            <a:r>
              <a:rPr lang="en-US" altLang="ko-KR" sz="5400" b="1" dirty="0">
                <a:solidFill>
                  <a:srgbClr val="291D77"/>
                </a:solidFill>
              </a:rPr>
              <a:t>)</a:t>
            </a:r>
            <a:endParaRPr lang="ko-KR" altLang="en-US" b="1" dirty="0">
              <a:solidFill>
                <a:srgbClr val="291D77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B80DE1-1A2E-8C55-6DC2-DA2813FE8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969" y="1812247"/>
            <a:ext cx="7428183" cy="549452"/>
          </a:xfrm>
        </p:spPr>
        <p:txBody>
          <a:bodyPr numCol="1">
            <a:normAutofit/>
          </a:bodyPr>
          <a:lstStyle/>
          <a:p>
            <a:pPr algn="l"/>
            <a:r>
              <a:rPr lang="ko-KR" altLang="en-US" dirty="0">
                <a:uFill>
                  <a:solidFill>
                    <a:srgbClr val="B2AECE"/>
                  </a:solidFill>
                </a:uFill>
              </a:rPr>
              <a:t>한정된 환경에서 구동을 위해 </a:t>
            </a:r>
            <a:r>
              <a:rPr lang="ko-KR" altLang="en-US" dirty="0" err="1">
                <a:uFill>
                  <a:solidFill>
                    <a:srgbClr val="B2AECE"/>
                  </a:solidFill>
                </a:uFill>
              </a:rPr>
              <a:t>양자화한</a:t>
            </a:r>
            <a:r>
              <a:rPr lang="ko-KR" altLang="en-US" dirty="0">
                <a:uFill>
                  <a:solidFill>
                    <a:srgbClr val="B2AECE"/>
                  </a:solidFill>
                </a:uFill>
              </a:rPr>
              <a:t> 모델 사용    </a:t>
            </a:r>
            <a:endParaRPr lang="en-US" altLang="ko-KR" dirty="0">
              <a:uFill>
                <a:solidFill>
                  <a:srgbClr val="B2AECE"/>
                </a:solidFill>
              </a:u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263B52-65C5-D046-7ABC-1D0D6EBEA8EF}"/>
              </a:ext>
            </a:extLst>
          </p:cNvPr>
          <p:cNvGrpSpPr/>
          <p:nvPr/>
        </p:nvGrpSpPr>
        <p:grpSpPr>
          <a:xfrm flipH="1">
            <a:off x="-5920" y="-1709"/>
            <a:ext cx="12199288" cy="174053"/>
            <a:chOff x="-19988" y="209307"/>
            <a:chExt cx="12199288" cy="17405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B054DF5-AA9C-9225-72A3-00353D90D77B}"/>
                </a:ext>
              </a:extLst>
            </p:cNvPr>
            <p:cNvSpPr/>
            <p:nvPr/>
          </p:nvSpPr>
          <p:spPr>
            <a:xfrm>
              <a:off x="-12700" y="209307"/>
              <a:ext cx="12192000" cy="174053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1C22F87C-4026-9506-E59D-424DEF7847F4}"/>
                </a:ext>
              </a:extLst>
            </p:cNvPr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>
                <a:gd name="connsiteX0" fmla="*/ 0 w 4648200"/>
                <a:gd name="connsiteY0" fmla="*/ 174052 h 174052"/>
                <a:gd name="connsiteX1" fmla="*/ 43513 w 4648200"/>
                <a:gd name="connsiteY1" fmla="*/ 0 h 174052"/>
                <a:gd name="connsiteX2" fmla="*/ 4648200 w 4648200"/>
                <a:gd name="connsiteY2" fmla="*/ 0 h 174052"/>
                <a:gd name="connsiteX3" fmla="*/ 4604687 w 4648200"/>
                <a:gd name="connsiteY3" fmla="*/ 174052 h 174052"/>
                <a:gd name="connsiteX4" fmla="*/ 0 w 4648200"/>
                <a:gd name="connsiteY4" fmla="*/ 174052 h 174052"/>
                <a:gd name="connsiteX0" fmla="*/ 7287 w 4655487"/>
                <a:gd name="connsiteY0" fmla="*/ 174052 h 174052"/>
                <a:gd name="connsiteX1" fmla="*/ 0 w 4655487"/>
                <a:gd name="connsiteY1" fmla="*/ 0 h 174052"/>
                <a:gd name="connsiteX2" fmla="*/ 4655487 w 4655487"/>
                <a:gd name="connsiteY2" fmla="*/ 0 h 174052"/>
                <a:gd name="connsiteX3" fmla="*/ 4611974 w 4655487"/>
                <a:gd name="connsiteY3" fmla="*/ 174052 h 174052"/>
                <a:gd name="connsiteX4" fmla="*/ 7287 w 4655487"/>
                <a:gd name="connsiteY4" fmla="*/ 174052 h 174052"/>
                <a:gd name="connsiteX0" fmla="*/ 7287 w 4815507"/>
                <a:gd name="connsiteY0" fmla="*/ 174052 h 174052"/>
                <a:gd name="connsiteX1" fmla="*/ 0 w 4815507"/>
                <a:gd name="connsiteY1" fmla="*/ 0 h 174052"/>
                <a:gd name="connsiteX2" fmla="*/ 4815507 w 4815507"/>
                <a:gd name="connsiteY2" fmla="*/ 0 h 174052"/>
                <a:gd name="connsiteX3" fmla="*/ 4611974 w 4815507"/>
                <a:gd name="connsiteY3" fmla="*/ 174052 h 174052"/>
                <a:gd name="connsiteX4" fmla="*/ 7287 w 4815507"/>
                <a:gd name="connsiteY4" fmla="*/ 174052 h 1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5507" h="174052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object 14">
            <a:extLst>
              <a:ext uri="{FF2B5EF4-FFF2-40B4-BE49-F238E27FC236}">
                <a16:creationId xmlns:a16="http://schemas.microsoft.com/office/drawing/2014/main" id="{B5335B4C-9EE3-053E-6735-1DD6FB8F7F2D}"/>
              </a:ext>
            </a:extLst>
          </p:cNvPr>
          <p:cNvGrpSpPr/>
          <p:nvPr/>
        </p:nvGrpSpPr>
        <p:grpSpPr>
          <a:xfrm>
            <a:off x="946162" y="3445466"/>
            <a:ext cx="6760292" cy="2311229"/>
            <a:chOff x="2635703" y="3815463"/>
            <a:chExt cx="9682370" cy="3607093"/>
          </a:xfrm>
        </p:grpSpPr>
        <p:sp>
          <p:nvSpPr>
            <p:cNvPr id="12" name="object 18">
              <a:extLst>
                <a:ext uri="{FF2B5EF4-FFF2-40B4-BE49-F238E27FC236}">
                  <a16:creationId xmlns:a16="http://schemas.microsoft.com/office/drawing/2014/main" id="{09663FB4-8BA6-39C5-27B3-462954A996C2}"/>
                </a:ext>
              </a:extLst>
            </p:cNvPr>
            <p:cNvSpPr/>
            <p:nvPr/>
          </p:nvSpPr>
          <p:spPr>
            <a:xfrm>
              <a:off x="2635703" y="4326183"/>
              <a:ext cx="9681845" cy="0"/>
            </a:xfrm>
            <a:custGeom>
              <a:avLst/>
              <a:gdLst/>
              <a:ahLst/>
              <a:cxnLst/>
              <a:rect l="l" t="t" r="r" b="b"/>
              <a:pathLst>
                <a:path w="9681845">
                  <a:moveTo>
                    <a:pt x="0" y="0"/>
                  </a:moveTo>
                  <a:lnTo>
                    <a:pt x="9681835" y="0"/>
                  </a:lnTo>
                </a:path>
              </a:pathLst>
            </a:custGeom>
            <a:ln w="10066">
              <a:solidFill>
                <a:srgbClr val="0E0F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15">
              <a:extLst>
                <a:ext uri="{FF2B5EF4-FFF2-40B4-BE49-F238E27FC236}">
                  <a16:creationId xmlns:a16="http://schemas.microsoft.com/office/drawing/2014/main" id="{813D6904-73BF-9143-EC0F-9474BA4F9EB8}"/>
                </a:ext>
              </a:extLst>
            </p:cNvPr>
            <p:cNvSpPr/>
            <p:nvPr/>
          </p:nvSpPr>
          <p:spPr>
            <a:xfrm>
              <a:off x="2635703" y="7421983"/>
              <a:ext cx="9681845" cy="0"/>
            </a:xfrm>
            <a:custGeom>
              <a:avLst/>
              <a:gdLst/>
              <a:ahLst/>
              <a:cxnLst/>
              <a:rect l="l" t="t" r="r" b="b"/>
              <a:pathLst>
                <a:path w="9681845">
                  <a:moveTo>
                    <a:pt x="0" y="0"/>
                  </a:moveTo>
                  <a:lnTo>
                    <a:pt x="9681835" y="0"/>
                  </a:lnTo>
                </a:path>
              </a:pathLst>
            </a:custGeom>
            <a:ln w="10066">
              <a:solidFill>
                <a:srgbClr val="0E0F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6">
              <a:extLst>
                <a:ext uri="{FF2B5EF4-FFF2-40B4-BE49-F238E27FC236}">
                  <a16:creationId xmlns:a16="http://schemas.microsoft.com/office/drawing/2014/main" id="{0F5A1585-7F3B-797C-5567-D43FF2C68C50}"/>
                </a:ext>
              </a:extLst>
            </p:cNvPr>
            <p:cNvSpPr/>
            <p:nvPr/>
          </p:nvSpPr>
          <p:spPr>
            <a:xfrm>
              <a:off x="2635703" y="5100133"/>
              <a:ext cx="9681845" cy="1548130"/>
            </a:xfrm>
            <a:custGeom>
              <a:avLst/>
              <a:gdLst/>
              <a:ahLst/>
              <a:cxnLst/>
              <a:rect l="l" t="t" r="r" b="b"/>
              <a:pathLst>
                <a:path w="9681845" h="1548129">
                  <a:moveTo>
                    <a:pt x="0" y="1547899"/>
                  </a:moveTo>
                  <a:lnTo>
                    <a:pt x="9681835" y="1547899"/>
                  </a:lnTo>
                </a:path>
                <a:path w="9681845" h="1548129">
                  <a:moveTo>
                    <a:pt x="0" y="773950"/>
                  </a:moveTo>
                  <a:lnTo>
                    <a:pt x="9681835" y="773950"/>
                  </a:lnTo>
                </a:path>
                <a:path w="9681845" h="1548129">
                  <a:moveTo>
                    <a:pt x="0" y="0"/>
                  </a:moveTo>
                  <a:lnTo>
                    <a:pt x="9681835" y="0"/>
                  </a:lnTo>
                </a:path>
              </a:pathLst>
            </a:custGeom>
            <a:ln w="10066">
              <a:solidFill>
                <a:srgbClr val="0E0F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7">
              <a:extLst>
                <a:ext uri="{FF2B5EF4-FFF2-40B4-BE49-F238E27FC236}">
                  <a16:creationId xmlns:a16="http://schemas.microsoft.com/office/drawing/2014/main" id="{B4989417-534B-468C-04D2-FB7C511D2439}"/>
                </a:ext>
              </a:extLst>
            </p:cNvPr>
            <p:cNvSpPr/>
            <p:nvPr/>
          </p:nvSpPr>
          <p:spPr>
            <a:xfrm>
              <a:off x="2635703" y="3815913"/>
              <a:ext cx="1089025" cy="3606119"/>
            </a:xfrm>
            <a:custGeom>
              <a:avLst/>
              <a:gdLst/>
              <a:ahLst/>
              <a:cxnLst/>
              <a:rect l="l" t="t" r="r" b="b"/>
              <a:pathLst>
                <a:path w="1089025" h="2670175">
                  <a:moveTo>
                    <a:pt x="1088490" y="2670127"/>
                  </a:moveTo>
                  <a:lnTo>
                    <a:pt x="0" y="2670127"/>
                  </a:lnTo>
                  <a:lnTo>
                    <a:pt x="0" y="81361"/>
                  </a:lnTo>
                  <a:lnTo>
                    <a:pt x="11498" y="43454"/>
                  </a:lnTo>
                  <a:lnTo>
                    <a:pt x="43454" y="11498"/>
                  </a:lnTo>
                  <a:lnTo>
                    <a:pt x="81361" y="0"/>
                  </a:lnTo>
                  <a:lnTo>
                    <a:pt x="1007128" y="0"/>
                  </a:lnTo>
                  <a:lnTo>
                    <a:pt x="1045035" y="11498"/>
                  </a:lnTo>
                  <a:lnTo>
                    <a:pt x="1076991" y="43454"/>
                  </a:lnTo>
                  <a:lnTo>
                    <a:pt x="1088490" y="81361"/>
                  </a:lnTo>
                  <a:lnTo>
                    <a:pt x="1088490" y="2670127"/>
                  </a:lnTo>
                  <a:close/>
                </a:path>
              </a:pathLst>
            </a:custGeom>
            <a:solidFill>
              <a:srgbClr val="81B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9">
              <a:extLst>
                <a:ext uri="{FF2B5EF4-FFF2-40B4-BE49-F238E27FC236}">
                  <a16:creationId xmlns:a16="http://schemas.microsoft.com/office/drawing/2014/main" id="{9808D52C-0E51-1F55-B7CA-93E70AE5093C}"/>
                </a:ext>
              </a:extLst>
            </p:cNvPr>
            <p:cNvSpPr/>
            <p:nvPr/>
          </p:nvSpPr>
          <p:spPr>
            <a:xfrm>
              <a:off x="3781482" y="3886814"/>
              <a:ext cx="1089025" cy="3535554"/>
            </a:xfrm>
            <a:custGeom>
              <a:avLst/>
              <a:gdLst/>
              <a:ahLst/>
              <a:cxnLst/>
              <a:rect l="l" t="t" r="r" b="b"/>
              <a:pathLst>
                <a:path w="1089025" h="3676650">
                  <a:moveTo>
                    <a:pt x="1088490" y="3676262"/>
                  </a:moveTo>
                  <a:lnTo>
                    <a:pt x="0" y="3676262"/>
                  </a:lnTo>
                  <a:lnTo>
                    <a:pt x="0" y="81361"/>
                  </a:lnTo>
                  <a:lnTo>
                    <a:pt x="11498" y="43454"/>
                  </a:lnTo>
                  <a:lnTo>
                    <a:pt x="43454" y="11498"/>
                  </a:lnTo>
                  <a:lnTo>
                    <a:pt x="81361" y="0"/>
                  </a:lnTo>
                  <a:lnTo>
                    <a:pt x="1007128" y="0"/>
                  </a:lnTo>
                  <a:lnTo>
                    <a:pt x="1045035" y="11498"/>
                  </a:lnTo>
                  <a:lnTo>
                    <a:pt x="1076991" y="43454"/>
                  </a:lnTo>
                  <a:lnTo>
                    <a:pt x="1088490" y="81361"/>
                  </a:lnTo>
                  <a:lnTo>
                    <a:pt x="1088490" y="3676262"/>
                  </a:lnTo>
                  <a:close/>
                </a:path>
              </a:pathLst>
            </a:custGeom>
            <a:solidFill>
              <a:srgbClr val="FF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537B2621-FA23-1137-71C1-0446CA585210}"/>
                </a:ext>
              </a:extLst>
            </p:cNvPr>
            <p:cNvSpPr/>
            <p:nvPr/>
          </p:nvSpPr>
          <p:spPr>
            <a:xfrm>
              <a:off x="5118226" y="3815463"/>
              <a:ext cx="1089025" cy="3606642"/>
            </a:xfrm>
            <a:custGeom>
              <a:avLst/>
              <a:gdLst/>
              <a:ahLst/>
              <a:cxnLst/>
              <a:rect l="l" t="t" r="r" b="b"/>
              <a:pathLst>
                <a:path w="1089025" h="2089784">
                  <a:moveTo>
                    <a:pt x="1088490" y="2089664"/>
                  </a:moveTo>
                  <a:lnTo>
                    <a:pt x="0" y="2089664"/>
                  </a:lnTo>
                  <a:lnTo>
                    <a:pt x="0" y="81360"/>
                  </a:lnTo>
                  <a:lnTo>
                    <a:pt x="11498" y="43454"/>
                  </a:lnTo>
                  <a:lnTo>
                    <a:pt x="43454" y="11498"/>
                  </a:lnTo>
                  <a:lnTo>
                    <a:pt x="81361" y="0"/>
                  </a:lnTo>
                  <a:lnTo>
                    <a:pt x="1007128" y="0"/>
                  </a:lnTo>
                  <a:lnTo>
                    <a:pt x="1045035" y="11498"/>
                  </a:lnTo>
                  <a:lnTo>
                    <a:pt x="1076990" y="43454"/>
                  </a:lnTo>
                  <a:lnTo>
                    <a:pt x="1088490" y="81360"/>
                  </a:lnTo>
                  <a:lnTo>
                    <a:pt x="1088490" y="2089664"/>
                  </a:lnTo>
                  <a:close/>
                </a:path>
              </a:pathLst>
            </a:custGeom>
            <a:solidFill>
              <a:srgbClr val="81BCE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21">
              <a:extLst>
                <a:ext uri="{FF2B5EF4-FFF2-40B4-BE49-F238E27FC236}">
                  <a16:creationId xmlns:a16="http://schemas.microsoft.com/office/drawing/2014/main" id="{5E26F202-875F-1F59-A4DA-D0DC03004625}"/>
                </a:ext>
              </a:extLst>
            </p:cNvPr>
            <p:cNvSpPr/>
            <p:nvPr/>
          </p:nvSpPr>
          <p:spPr>
            <a:xfrm>
              <a:off x="6264004" y="3900764"/>
              <a:ext cx="1089025" cy="3521792"/>
            </a:xfrm>
            <a:custGeom>
              <a:avLst/>
              <a:gdLst/>
              <a:ahLst/>
              <a:cxnLst/>
              <a:rect l="l" t="t" r="r" b="b"/>
              <a:pathLst>
                <a:path w="1089025" h="3212465">
                  <a:moveTo>
                    <a:pt x="1088489" y="3211892"/>
                  </a:moveTo>
                  <a:lnTo>
                    <a:pt x="0" y="3211892"/>
                  </a:lnTo>
                  <a:lnTo>
                    <a:pt x="0" y="81357"/>
                  </a:lnTo>
                  <a:lnTo>
                    <a:pt x="11498" y="43454"/>
                  </a:lnTo>
                  <a:lnTo>
                    <a:pt x="43454" y="11498"/>
                  </a:lnTo>
                  <a:lnTo>
                    <a:pt x="81361" y="0"/>
                  </a:lnTo>
                  <a:lnTo>
                    <a:pt x="1007128" y="0"/>
                  </a:lnTo>
                  <a:lnTo>
                    <a:pt x="1045034" y="11498"/>
                  </a:lnTo>
                  <a:lnTo>
                    <a:pt x="1076990" y="43454"/>
                  </a:lnTo>
                  <a:lnTo>
                    <a:pt x="1088489" y="81357"/>
                  </a:lnTo>
                  <a:lnTo>
                    <a:pt x="1088489" y="3211892"/>
                  </a:lnTo>
                  <a:close/>
                </a:path>
              </a:pathLst>
            </a:custGeom>
            <a:solidFill>
              <a:srgbClr val="FF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2">
              <a:extLst>
                <a:ext uri="{FF2B5EF4-FFF2-40B4-BE49-F238E27FC236}">
                  <a16:creationId xmlns:a16="http://schemas.microsoft.com/office/drawing/2014/main" id="{E6686CE0-CABE-B3C7-C43A-A3BF8CC8C370}"/>
                </a:ext>
              </a:extLst>
            </p:cNvPr>
            <p:cNvSpPr/>
            <p:nvPr/>
          </p:nvSpPr>
          <p:spPr>
            <a:xfrm>
              <a:off x="7600747" y="3815463"/>
              <a:ext cx="1089025" cy="3607020"/>
            </a:xfrm>
            <a:custGeom>
              <a:avLst/>
              <a:gdLst/>
              <a:ahLst/>
              <a:cxnLst/>
              <a:rect l="l" t="t" r="r" b="b"/>
              <a:pathLst>
                <a:path w="1089025" h="3134995">
                  <a:moveTo>
                    <a:pt x="1088490" y="3134497"/>
                  </a:moveTo>
                  <a:lnTo>
                    <a:pt x="0" y="3134497"/>
                  </a:lnTo>
                  <a:lnTo>
                    <a:pt x="0" y="81358"/>
                  </a:lnTo>
                  <a:lnTo>
                    <a:pt x="11498" y="43454"/>
                  </a:lnTo>
                  <a:lnTo>
                    <a:pt x="43454" y="11498"/>
                  </a:lnTo>
                  <a:lnTo>
                    <a:pt x="81359" y="0"/>
                  </a:lnTo>
                  <a:lnTo>
                    <a:pt x="1007129" y="0"/>
                  </a:lnTo>
                  <a:lnTo>
                    <a:pt x="1045034" y="11498"/>
                  </a:lnTo>
                  <a:lnTo>
                    <a:pt x="1076990" y="43454"/>
                  </a:lnTo>
                  <a:lnTo>
                    <a:pt x="1088490" y="81358"/>
                  </a:lnTo>
                  <a:lnTo>
                    <a:pt x="1088490" y="3134497"/>
                  </a:lnTo>
                  <a:close/>
                </a:path>
              </a:pathLst>
            </a:custGeom>
            <a:solidFill>
              <a:srgbClr val="81B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3">
              <a:extLst>
                <a:ext uri="{FF2B5EF4-FFF2-40B4-BE49-F238E27FC236}">
                  <a16:creationId xmlns:a16="http://schemas.microsoft.com/office/drawing/2014/main" id="{5114DF61-162F-CE72-7055-5D958118E224}"/>
                </a:ext>
              </a:extLst>
            </p:cNvPr>
            <p:cNvSpPr/>
            <p:nvPr/>
          </p:nvSpPr>
          <p:spPr>
            <a:xfrm>
              <a:off x="8746526" y="3900764"/>
              <a:ext cx="1089025" cy="3521270"/>
            </a:xfrm>
            <a:custGeom>
              <a:avLst/>
              <a:gdLst/>
              <a:ahLst/>
              <a:cxnLst/>
              <a:rect l="l" t="t" r="r" b="b"/>
              <a:pathLst>
                <a:path w="1089025" h="3328034">
                  <a:moveTo>
                    <a:pt x="1088489" y="3327984"/>
                  </a:moveTo>
                  <a:lnTo>
                    <a:pt x="0" y="3327984"/>
                  </a:lnTo>
                  <a:lnTo>
                    <a:pt x="0" y="81356"/>
                  </a:lnTo>
                  <a:lnTo>
                    <a:pt x="11497" y="43454"/>
                  </a:lnTo>
                  <a:lnTo>
                    <a:pt x="43454" y="11498"/>
                  </a:lnTo>
                  <a:lnTo>
                    <a:pt x="81361" y="0"/>
                  </a:lnTo>
                  <a:lnTo>
                    <a:pt x="1007129" y="0"/>
                  </a:lnTo>
                  <a:lnTo>
                    <a:pt x="1045035" y="11498"/>
                  </a:lnTo>
                  <a:lnTo>
                    <a:pt x="1076990" y="43454"/>
                  </a:lnTo>
                  <a:lnTo>
                    <a:pt x="1088489" y="81356"/>
                  </a:lnTo>
                  <a:lnTo>
                    <a:pt x="1088489" y="3327984"/>
                  </a:lnTo>
                  <a:close/>
                </a:path>
              </a:pathLst>
            </a:custGeom>
            <a:solidFill>
              <a:srgbClr val="FF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4">
              <a:extLst>
                <a:ext uri="{FF2B5EF4-FFF2-40B4-BE49-F238E27FC236}">
                  <a16:creationId xmlns:a16="http://schemas.microsoft.com/office/drawing/2014/main" id="{546E7659-78BD-71E0-F654-E318520BE00C}"/>
                </a:ext>
              </a:extLst>
            </p:cNvPr>
            <p:cNvSpPr/>
            <p:nvPr/>
          </p:nvSpPr>
          <p:spPr>
            <a:xfrm>
              <a:off x="10083268" y="3886814"/>
              <a:ext cx="1089025" cy="3535742"/>
            </a:xfrm>
            <a:custGeom>
              <a:avLst/>
              <a:gdLst/>
              <a:ahLst/>
              <a:cxnLst/>
              <a:rect l="l" t="t" r="r" b="b"/>
              <a:pathLst>
                <a:path w="1089025" h="3212465">
                  <a:moveTo>
                    <a:pt x="1088490" y="3211892"/>
                  </a:moveTo>
                  <a:lnTo>
                    <a:pt x="0" y="3211892"/>
                  </a:lnTo>
                  <a:lnTo>
                    <a:pt x="0" y="81359"/>
                  </a:lnTo>
                  <a:lnTo>
                    <a:pt x="11497" y="43454"/>
                  </a:lnTo>
                  <a:lnTo>
                    <a:pt x="43453" y="11498"/>
                  </a:lnTo>
                  <a:lnTo>
                    <a:pt x="81362" y="0"/>
                  </a:lnTo>
                  <a:lnTo>
                    <a:pt x="1007129" y="0"/>
                  </a:lnTo>
                  <a:lnTo>
                    <a:pt x="1045034" y="11498"/>
                  </a:lnTo>
                  <a:lnTo>
                    <a:pt x="1076989" y="43454"/>
                  </a:lnTo>
                  <a:lnTo>
                    <a:pt x="1088490" y="81359"/>
                  </a:lnTo>
                  <a:lnTo>
                    <a:pt x="1088490" y="3211892"/>
                  </a:lnTo>
                  <a:close/>
                </a:path>
              </a:pathLst>
            </a:custGeom>
            <a:solidFill>
              <a:srgbClr val="81B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5">
              <a:extLst>
                <a:ext uri="{FF2B5EF4-FFF2-40B4-BE49-F238E27FC236}">
                  <a16:creationId xmlns:a16="http://schemas.microsoft.com/office/drawing/2014/main" id="{E2AE6DA2-A660-2B27-B618-06991F964565}"/>
                </a:ext>
              </a:extLst>
            </p:cNvPr>
            <p:cNvSpPr/>
            <p:nvPr/>
          </p:nvSpPr>
          <p:spPr>
            <a:xfrm>
              <a:off x="11229048" y="3970353"/>
              <a:ext cx="1089025" cy="3452092"/>
            </a:xfrm>
            <a:custGeom>
              <a:avLst/>
              <a:gdLst/>
              <a:ahLst/>
              <a:cxnLst/>
              <a:rect l="l" t="t" r="r" b="b"/>
              <a:pathLst>
                <a:path w="1089025" h="3096259">
                  <a:moveTo>
                    <a:pt x="1088490" y="3095799"/>
                  </a:moveTo>
                  <a:lnTo>
                    <a:pt x="0" y="3095799"/>
                  </a:lnTo>
                  <a:lnTo>
                    <a:pt x="0" y="81359"/>
                  </a:lnTo>
                  <a:lnTo>
                    <a:pt x="11497" y="43454"/>
                  </a:lnTo>
                  <a:lnTo>
                    <a:pt x="43455" y="11498"/>
                  </a:lnTo>
                  <a:lnTo>
                    <a:pt x="81359" y="0"/>
                  </a:lnTo>
                  <a:lnTo>
                    <a:pt x="1007131" y="0"/>
                  </a:lnTo>
                  <a:lnTo>
                    <a:pt x="1045034" y="11498"/>
                  </a:lnTo>
                  <a:lnTo>
                    <a:pt x="1076990" y="43454"/>
                  </a:lnTo>
                  <a:lnTo>
                    <a:pt x="1088490" y="81359"/>
                  </a:lnTo>
                  <a:lnTo>
                    <a:pt x="1088490" y="3095799"/>
                  </a:lnTo>
                  <a:close/>
                </a:path>
              </a:pathLst>
            </a:custGeom>
            <a:solidFill>
              <a:srgbClr val="FF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3">
            <a:extLst>
              <a:ext uri="{FF2B5EF4-FFF2-40B4-BE49-F238E27FC236}">
                <a16:creationId xmlns:a16="http://schemas.microsoft.com/office/drawing/2014/main" id="{F9B19919-9462-0AC6-2974-E3302D415C12}"/>
              </a:ext>
            </a:extLst>
          </p:cNvPr>
          <p:cNvSpPr/>
          <p:nvPr/>
        </p:nvSpPr>
        <p:spPr>
          <a:xfrm>
            <a:off x="3135979" y="2528757"/>
            <a:ext cx="386715" cy="386715"/>
          </a:xfrm>
          <a:custGeom>
            <a:avLst/>
            <a:gdLst/>
            <a:ahLst/>
            <a:cxnLst/>
            <a:rect l="l" t="t" r="r" b="b"/>
            <a:pathLst>
              <a:path w="386714" h="386714">
                <a:moveTo>
                  <a:pt x="379267" y="386554"/>
                </a:moveTo>
                <a:lnTo>
                  <a:pt x="7286" y="386554"/>
                </a:lnTo>
                <a:lnTo>
                  <a:pt x="4914" y="385571"/>
                </a:lnTo>
                <a:lnTo>
                  <a:pt x="982" y="381640"/>
                </a:lnTo>
                <a:lnTo>
                  <a:pt x="0" y="379267"/>
                </a:lnTo>
                <a:lnTo>
                  <a:pt x="0" y="7286"/>
                </a:lnTo>
                <a:lnTo>
                  <a:pt x="982" y="4913"/>
                </a:lnTo>
                <a:lnTo>
                  <a:pt x="4914" y="982"/>
                </a:lnTo>
                <a:lnTo>
                  <a:pt x="7286" y="0"/>
                </a:lnTo>
                <a:lnTo>
                  <a:pt x="10066" y="0"/>
                </a:lnTo>
                <a:lnTo>
                  <a:pt x="379267" y="0"/>
                </a:lnTo>
                <a:lnTo>
                  <a:pt x="381640" y="982"/>
                </a:lnTo>
                <a:lnTo>
                  <a:pt x="385571" y="4913"/>
                </a:lnTo>
                <a:lnTo>
                  <a:pt x="386554" y="7286"/>
                </a:lnTo>
                <a:lnTo>
                  <a:pt x="386554" y="379267"/>
                </a:lnTo>
                <a:lnTo>
                  <a:pt x="385571" y="381640"/>
                </a:lnTo>
                <a:lnTo>
                  <a:pt x="381640" y="385571"/>
                </a:lnTo>
                <a:lnTo>
                  <a:pt x="379267" y="386554"/>
                </a:lnTo>
                <a:close/>
              </a:path>
            </a:pathLst>
          </a:custGeom>
          <a:solidFill>
            <a:srgbClr val="81B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779361EC-38CA-A001-F164-87C48B77C1D8}"/>
              </a:ext>
            </a:extLst>
          </p:cNvPr>
          <p:cNvSpPr/>
          <p:nvPr/>
        </p:nvSpPr>
        <p:spPr>
          <a:xfrm>
            <a:off x="5107285" y="2528758"/>
            <a:ext cx="386715" cy="386715"/>
          </a:xfrm>
          <a:custGeom>
            <a:avLst/>
            <a:gdLst/>
            <a:ahLst/>
            <a:cxnLst/>
            <a:rect l="l" t="t" r="r" b="b"/>
            <a:pathLst>
              <a:path w="386715" h="386714">
                <a:moveTo>
                  <a:pt x="379267" y="386554"/>
                </a:moveTo>
                <a:lnTo>
                  <a:pt x="7286" y="386554"/>
                </a:lnTo>
                <a:lnTo>
                  <a:pt x="4914" y="385571"/>
                </a:lnTo>
                <a:lnTo>
                  <a:pt x="982" y="381640"/>
                </a:lnTo>
                <a:lnTo>
                  <a:pt x="0" y="379267"/>
                </a:lnTo>
                <a:lnTo>
                  <a:pt x="0" y="7286"/>
                </a:lnTo>
                <a:lnTo>
                  <a:pt x="982" y="4913"/>
                </a:lnTo>
                <a:lnTo>
                  <a:pt x="4914" y="982"/>
                </a:lnTo>
                <a:lnTo>
                  <a:pt x="7286" y="0"/>
                </a:lnTo>
                <a:lnTo>
                  <a:pt x="10066" y="0"/>
                </a:lnTo>
                <a:lnTo>
                  <a:pt x="379267" y="0"/>
                </a:lnTo>
                <a:lnTo>
                  <a:pt x="381640" y="982"/>
                </a:lnTo>
                <a:lnTo>
                  <a:pt x="385571" y="4913"/>
                </a:lnTo>
                <a:lnTo>
                  <a:pt x="386554" y="7286"/>
                </a:lnTo>
                <a:lnTo>
                  <a:pt x="386554" y="379267"/>
                </a:lnTo>
                <a:lnTo>
                  <a:pt x="385571" y="381640"/>
                </a:lnTo>
                <a:lnTo>
                  <a:pt x="381640" y="385571"/>
                </a:lnTo>
                <a:lnTo>
                  <a:pt x="379267" y="386554"/>
                </a:lnTo>
                <a:close/>
              </a:path>
            </a:pathLst>
          </a:custGeom>
          <a:solidFill>
            <a:srgbClr val="FF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535AEB04-CD18-69C2-882A-B8FB6DD4AC0D}"/>
              </a:ext>
            </a:extLst>
          </p:cNvPr>
          <p:cNvSpPr txBox="1"/>
          <p:nvPr/>
        </p:nvSpPr>
        <p:spPr>
          <a:xfrm>
            <a:off x="3603946" y="2510678"/>
            <a:ext cx="4991487" cy="40203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747520" algn="l"/>
              </a:tabLst>
            </a:pPr>
            <a:r>
              <a:rPr lang="ko-KR" altLang="en-US" sz="2500" spc="1210" dirty="0">
                <a:solidFill>
                  <a:srgbClr val="0E0F34"/>
                </a:solidFill>
                <a:latin typeface="+mj-lt"/>
                <a:cs typeface="휴먼아미체"/>
              </a:rPr>
              <a:t>現모델</a:t>
            </a:r>
            <a:r>
              <a:rPr sz="2500" spc="1210" dirty="0">
                <a:solidFill>
                  <a:srgbClr val="0E0F34"/>
                </a:solidFill>
                <a:latin typeface="+mj-lt"/>
                <a:cs typeface="휴먼아미체"/>
              </a:rPr>
              <a:t>	</a:t>
            </a:r>
            <a:r>
              <a:rPr lang="en-US" sz="2500" spc="1210" dirty="0">
                <a:solidFill>
                  <a:srgbClr val="0E0F34"/>
                </a:solidFill>
                <a:latin typeface="+mj-lt"/>
                <a:cs typeface="휴먼아미체"/>
              </a:rPr>
              <a:t> </a:t>
            </a:r>
            <a:r>
              <a:rPr lang="ko-KR" altLang="en-US" sz="2500" spc="1120" dirty="0">
                <a:solidFill>
                  <a:srgbClr val="0E0F34"/>
                </a:solidFill>
                <a:latin typeface="+mj-lt"/>
                <a:cs typeface="휴먼아미체"/>
              </a:rPr>
              <a:t>경량화 모델</a:t>
            </a:r>
            <a:endParaRPr sz="2500" dirty="0">
              <a:latin typeface="+mj-lt"/>
              <a:cs typeface="휴먼아미체"/>
            </a:endParaRPr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53FD7973-C615-4FF6-9C10-A04CEA509B73}"/>
              </a:ext>
            </a:extLst>
          </p:cNvPr>
          <p:cNvSpPr txBox="1"/>
          <p:nvPr/>
        </p:nvSpPr>
        <p:spPr>
          <a:xfrm>
            <a:off x="2794297" y="5926997"/>
            <a:ext cx="1525356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125" dirty="0">
                <a:solidFill>
                  <a:srgbClr val="0E0F34"/>
                </a:solidFill>
                <a:latin typeface="+mj-lt"/>
                <a:cs typeface="Trebuchet MS"/>
              </a:rPr>
              <a:t>m</a:t>
            </a:r>
            <a:r>
              <a:rPr sz="2000" spc="240" dirty="0">
                <a:solidFill>
                  <a:srgbClr val="0E0F34"/>
                </a:solidFill>
                <a:latin typeface="+mj-lt"/>
                <a:cs typeface="Trebuchet MS"/>
              </a:rPr>
              <a:t>A</a:t>
            </a:r>
            <a:r>
              <a:rPr sz="2000" spc="215" dirty="0">
                <a:solidFill>
                  <a:srgbClr val="0E0F34"/>
                </a:solidFill>
                <a:latin typeface="+mj-lt"/>
                <a:cs typeface="Trebuchet MS"/>
              </a:rPr>
              <a:t>P</a:t>
            </a:r>
            <a:r>
              <a:rPr sz="2000" spc="229" dirty="0">
                <a:solidFill>
                  <a:srgbClr val="0E0F34"/>
                </a:solidFill>
                <a:latin typeface="+mj-lt"/>
                <a:cs typeface="Trebuchet MS"/>
              </a:rPr>
              <a:t>5</a:t>
            </a:r>
            <a:r>
              <a:rPr sz="2000" spc="270" dirty="0">
                <a:solidFill>
                  <a:srgbClr val="0E0F34"/>
                </a:solidFill>
                <a:latin typeface="+mj-lt"/>
                <a:cs typeface="Trebuchet MS"/>
              </a:rPr>
              <a:t>0</a:t>
            </a:r>
            <a:r>
              <a:rPr lang="en-US" sz="2000" spc="270" dirty="0">
                <a:solidFill>
                  <a:srgbClr val="0E0F34"/>
                </a:solidFill>
                <a:latin typeface="+mj-lt"/>
                <a:cs typeface="Trebuchet MS"/>
              </a:rPr>
              <a:t>-90</a:t>
            </a:r>
            <a:endParaRPr sz="2000" dirty="0">
              <a:latin typeface="+mj-lt"/>
              <a:cs typeface="Trebuchet MS"/>
            </a:endParaRPr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2C669F4E-E175-B354-4BD8-A87BD253A7CB}"/>
              </a:ext>
            </a:extLst>
          </p:cNvPr>
          <p:cNvSpPr txBox="1"/>
          <p:nvPr/>
        </p:nvSpPr>
        <p:spPr>
          <a:xfrm>
            <a:off x="1175879" y="5866562"/>
            <a:ext cx="1125220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125" dirty="0">
                <a:solidFill>
                  <a:srgbClr val="0E0F34"/>
                </a:solidFill>
                <a:latin typeface="+mj-lt"/>
                <a:cs typeface="Trebuchet MS"/>
              </a:rPr>
              <a:t>m</a:t>
            </a:r>
            <a:r>
              <a:rPr sz="2000" spc="240" dirty="0">
                <a:solidFill>
                  <a:srgbClr val="0E0F34"/>
                </a:solidFill>
                <a:latin typeface="+mj-lt"/>
                <a:cs typeface="Trebuchet MS"/>
              </a:rPr>
              <a:t>A</a:t>
            </a:r>
            <a:r>
              <a:rPr sz="2000" spc="215" dirty="0">
                <a:solidFill>
                  <a:srgbClr val="0E0F34"/>
                </a:solidFill>
                <a:latin typeface="+mj-lt"/>
                <a:cs typeface="Trebuchet MS"/>
              </a:rPr>
              <a:t>P</a:t>
            </a:r>
            <a:r>
              <a:rPr sz="2000" spc="229" dirty="0">
                <a:solidFill>
                  <a:srgbClr val="0E0F34"/>
                </a:solidFill>
                <a:latin typeface="+mj-lt"/>
                <a:cs typeface="Trebuchet MS"/>
              </a:rPr>
              <a:t>5</a:t>
            </a:r>
            <a:r>
              <a:rPr sz="2000" spc="270" dirty="0">
                <a:solidFill>
                  <a:srgbClr val="0E0F34"/>
                </a:solidFill>
                <a:latin typeface="+mj-lt"/>
                <a:cs typeface="Trebuchet MS"/>
              </a:rPr>
              <a:t>0</a:t>
            </a:r>
            <a:endParaRPr sz="2000" dirty="0">
              <a:latin typeface="+mj-lt"/>
              <a:cs typeface="Trebuchet MS"/>
            </a:endParaRPr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77AB11AE-7709-BEE5-08F6-C9FB0FDF02D8}"/>
              </a:ext>
            </a:extLst>
          </p:cNvPr>
          <p:cNvSpPr txBox="1"/>
          <p:nvPr/>
        </p:nvSpPr>
        <p:spPr>
          <a:xfrm>
            <a:off x="4738031" y="5914160"/>
            <a:ext cx="1235109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000" spc="125" dirty="0">
                <a:solidFill>
                  <a:srgbClr val="0E0F34"/>
                </a:solidFill>
                <a:latin typeface="+mj-lt"/>
                <a:cs typeface="Trebuchet MS"/>
              </a:rPr>
              <a:t>F1_score</a:t>
            </a:r>
            <a:endParaRPr sz="2000" dirty="0">
              <a:latin typeface="+mj-lt"/>
              <a:cs typeface="Trebuchet MS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ABDEE0BC-4EC1-59BE-FD5D-08C53BDC549F}"/>
              </a:ext>
            </a:extLst>
          </p:cNvPr>
          <p:cNvSpPr/>
          <p:nvPr/>
        </p:nvSpPr>
        <p:spPr>
          <a:xfrm flipV="1">
            <a:off x="932950" y="3366528"/>
            <a:ext cx="6773138" cy="45719"/>
          </a:xfrm>
          <a:custGeom>
            <a:avLst/>
            <a:gdLst/>
            <a:ahLst/>
            <a:cxnLst/>
            <a:rect l="l" t="t" r="r" b="b"/>
            <a:pathLst>
              <a:path w="9681845">
                <a:moveTo>
                  <a:pt x="0" y="0"/>
                </a:moveTo>
                <a:lnTo>
                  <a:pt x="9681835" y="0"/>
                </a:lnTo>
              </a:path>
            </a:pathLst>
          </a:custGeom>
          <a:ln w="10066">
            <a:solidFill>
              <a:srgbClr val="0E0F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AB791D33-A256-0AA8-BB26-487129FD6DF2}"/>
              </a:ext>
            </a:extLst>
          </p:cNvPr>
          <p:cNvSpPr txBox="1"/>
          <p:nvPr/>
        </p:nvSpPr>
        <p:spPr>
          <a:xfrm>
            <a:off x="313652" y="3217173"/>
            <a:ext cx="445134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00" spc="-195" dirty="0">
                <a:solidFill>
                  <a:srgbClr val="0E0F34"/>
                </a:solidFill>
                <a:latin typeface="+mj-lt"/>
                <a:cs typeface="Trebuchet MS"/>
              </a:rPr>
              <a:t>1</a:t>
            </a:r>
            <a:r>
              <a:rPr sz="2500" spc="-325" dirty="0">
                <a:solidFill>
                  <a:srgbClr val="0E0F34"/>
                </a:solidFill>
                <a:latin typeface="+mj-lt"/>
                <a:cs typeface="Trebuchet MS"/>
              </a:rPr>
              <a:t>.</a:t>
            </a:r>
            <a:r>
              <a:rPr sz="2500" spc="270" dirty="0">
                <a:solidFill>
                  <a:srgbClr val="0E0F34"/>
                </a:solidFill>
                <a:latin typeface="+mj-lt"/>
                <a:cs typeface="Trebuchet MS"/>
              </a:rPr>
              <a:t>0</a:t>
            </a:r>
            <a:endParaRPr sz="2500" dirty="0">
              <a:latin typeface="+mj-lt"/>
              <a:cs typeface="Trebuchet MS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3EA2EE3F-46A4-739D-659F-3D7EDAA7AEE3}"/>
              </a:ext>
            </a:extLst>
          </p:cNvPr>
          <p:cNvSpPr txBox="1"/>
          <p:nvPr/>
        </p:nvSpPr>
        <p:spPr>
          <a:xfrm>
            <a:off x="6438545" y="5936456"/>
            <a:ext cx="1433803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000" spc="125" dirty="0">
                <a:solidFill>
                  <a:srgbClr val="0E0F34"/>
                </a:solidFill>
                <a:latin typeface="+mj-lt"/>
                <a:cs typeface="Trebuchet MS"/>
              </a:rPr>
              <a:t>confidence</a:t>
            </a:r>
            <a:endParaRPr sz="2000" dirty="0">
              <a:latin typeface="+mj-lt"/>
              <a:cs typeface="Trebuchet MS"/>
            </a:endParaRPr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24BF337C-25A7-CA87-56D6-45DFC361F61B}"/>
              </a:ext>
            </a:extLst>
          </p:cNvPr>
          <p:cNvSpPr txBox="1"/>
          <p:nvPr/>
        </p:nvSpPr>
        <p:spPr>
          <a:xfrm>
            <a:off x="294656" y="4027787"/>
            <a:ext cx="445134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500" spc="-195" dirty="0">
                <a:solidFill>
                  <a:srgbClr val="0E0F34"/>
                </a:solidFill>
                <a:latin typeface="+mj-lt"/>
                <a:cs typeface="Trebuchet MS"/>
              </a:rPr>
              <a:t>0.6</a:t>
            </a:r>
            <a:endParaRPr sz="2500" dirty="0">
              <a:latin typeface="+mj-lt"/>
              <a:cs typeface="Trebuchet MS"/>
            </a:endParaRPr>
          </a:p>
        </p:txBody>
      </p:sp>
      <p:sp>
        <p:nvSpPr>
          <p:cNvPr id="31" name="object 13">
            <a:extLst>
              <a:ext uri="{FF2B5EF4-FFF2-40B4-BE49-F238E27FC236}">
                <a16:creationId xmlns:a16="http://schemas.microsoft.com/office/drawing/2014/main" id="{AC71EE10-1684-E68C-DCA3-1824FE9CAA9E}"/>
              </a:ext>
            </a:extLst>
          </p:cNvPr>
          <p:cNvSpPr txBox="1"/>
          <p:nvPr/>
        </p:nvSpPr>
        <p:spPr>
          <a:xfrm>
            <a:off x="313652" y="4804198"/>
            <a:ext cx="445134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500" spc="-195" dirty="0">
                <a:solidFill>
                  <a:srgbClr val="0E0F34"/>
                </a:solidFill>
                <a:latin typeface="+mj-lt"/>
                <a:cs typeface="Trebuchet MS"/>
              </a:rPr>
              <a:t>0.4</a:t>
            </a:r>
            <a:endParaRPr sz="2500" dirty="0">
              <a:latin typeface="+mj-lt"/>
              <a:cs typeface="Trebuchet MS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ACFA6C1F-8225-08E1-02C9-B8C8F1A2FF3D}"/>
              </a:ext>
            </a:extLst>
          </p:cNvPr>
          <p:cNvSpPr/>
          <p:nvPr/>
        </p:nvSpPr>
        <p:spPr>
          <a:xfrm>
            <a:off x="8643905" y="4166351"/>
            <a:ext cx="835121" cy="1578566"/>
          </a:xfrm>
          <a:custGeom>
            <a:avLst/>
            <a:gdLst/>
            <a:ahLst/>
            <a:cxnLst/>
            <a:rect l="l" t="t" r="r" b="b"/>
            <a:pathLst>
              <a:path w="1080769" h="2460625">
                <a:moveTo>
                  <a:pt x="1080702" y="2460579"/>
                </a:moveTo>
                <a:lnTo>
                  <a:pt x="0" y="2460579"/>
                </a:lnTo>
                <a:lnTo>
                  <a:pt x="0" y="80772"/>
                </a:lnTo>
                <a:lnTo>
                  <a:pt x="11416" y="43143"/>
                </a:lnTo>
                <a:lnTo>
                  <a:pt x="43143" y="11416"/>
                </a:lnTo>
                <a:lnTo>
                  <a:pt x="80778" y="0"/>
                </a:lnTo>
                <a:lnTo>
                  <a:pt x="999923" y="0"/>
                </a:lnTo>
                <a:lnTo>
                  <a:pt x="1037558" y="11416"/>
                </a:lnTo>
                <a:lnTo>
                  <a:pt x="1069285" y="43143"/>
                </a:lnTo>
                <a:lnTo>
                  <a:pt x="1080701" y="80772"/>
                </a:lnTo>
                <a:lnTo>
                  <a:pt x="1080702" y="2460579"/>
                </a:lnTo>
                <a:close/>
              </a:path>
            </a:pathLst>
          </a:custGeom>
          <a:solidFill>
            <a:srgbClr val="81B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088FDD01-0E89-04C9-77AB-D9640F674363}"/>
              </a:ext>
            </a:extLst>
          </p:cNvPr>
          <p:cNvSpPr/>
          <p:nvPr/>
        </p:nvSpPr>
        <p:spPr>
          <a:xfrm>
            <a:off x="9951156" y="3537285"/>
            <a:ext cx="1029815" cy="2211913"/>
          </a:xfrm>
          <a:custGeom>
            <a:avLst/>
            <a:gdLst/>
            <a:ahLst/>
            <a:cxnLst/>
            <a:rect l="l" t="t" r="r" b="b"/>
            <a:pathLst>
              <a:path w="1080769" h="3625850">
                <a:moveTo>
                  <a:pt x="1080702" y="3625555"/>
                </a:moveTo>
                <a:lnTo>
                  <a:pt x="0" y="3625555"/>
                </a:lnTo>
                <a:lnTo>
                  <a:pt x="0" y="80771"/>
                </a:lnTo>
                <a:lnTo>
                  <a:pt x="11415" y="43143"/>
                </a:lnTo>
                <a:lnTo>
                  <a:pt x="43142" y="11416"/>
                </a:lnTo>
                <a:lnTo>
                  <a:pt x="80778" y="0"/>
                </a:lnTo>
                <a:lnTo>
                  <a:pt x="999922" y="0"/>
                </a:lnTo>
                <a:lnTo>
                  <a:pt x="1037558" y="11416"/>
                </a:lnTo>
                <a:lnTo>
                  <a:pt x="1069285" y="43143"/>
                </a:lnTo>
                <a:lnTo>
                  <a:pt x="1080701" y="80771"/>
                </a:lnTo>
                <a:lnTo>
                  <a:pt x="1080702" y="3625555"/>
                </a:lnTo>
                <a:close/>
              </a:path>
            </a:pathLst>
          </a:custGeom>
          <a:solidFill>
            <a:srgbClr val="FF9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8">
            <a:extLst>
              <a:ext uri="{FF2B5EF4-FFF2-40B4-BE49-F238E27FC236}">
                <a16:creationId xmlns:a16="http://schemas.microsoft.com/office/drawing/2014/main" id="{C82C4EB7-1B5A-66E8-A8D1-F1B5165AB143}"/>
              </a:ext>
            </a:extLst>
          </p:cNvPr>
          <p:cNvSpPr txBox="1"/>
          <p:nvPr/>
        </p:nvSpPr>
        <p:spPr>
          <a:xfrm>
            <a:off x="8087137" y="3312658"/>
            <a:ext cx="445135" cy="35137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400" spc="114" dirty="0">
                <a:solidFill>
                  <a:srgbClr val="0E0F34"/>
                </a:solidFill>
                <a:latin typeface="+mj-lt"/>
                <a:cs typeface="Trebuchet MS"/>
              </a:rPr>
              <a:t>140</a:t>
            </a:r>
            <a:endParaRPr sz="1400" dirty="0">
              <a:latin typeface="+mj-lt"/>
              <a:cs typeface="Trebuchet MS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B5F57639-BA1D-D57A-E2CB-38E376813E3E}"/>
              </a:ext>
            </a:extLst>
          </p:cNvPr>
          <p:cNvSpPr txBox="1"/>
          <p:nvPr/>
        </p:nvSpPr>
        <p:spPr>
          <a:xfrm>
            <a:off x="8901290" y="5871754"/>
            <a:ext cx="1839868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ko-KR" altLang="en-US" sz="2000" spc="125" dirty="0">
                <a:solidFill>
                  <a:srgbClr val="0E0F34"/>
                </a:solidFill>
                <a:latin typeface="+mj-lt"/>
                <a:cs typeface="Trebuchet MS"/>
              </a:rPr>
              <a:t>처리 속도</a:t>
            </a:r>
            <a:r>
              <a:rPr lang="en-US" altLang="ko-KR" sz="2000" spc="125" dirty="0">
                <a:solidFill>
                  <a:srgbClr val="0E0F34"/>
                </a:solidFill>
                <a:latin typeface="+mj-lt"/>
                <a:cs typeface="Trebuchet MS"/>
              </a:rPr>
              <a:t>(PS)</a:t>
            </a:r>
            <a:endParaRPr sz="2000" dirty="0">
              <a:latin typeface="+mj-lt"/>
              <a:cs typeface="Trebuchet MS"/>
            </a:endParaRPr>
          </a:p>
        </p:txBody>
      </p:sp>
      <p:sp>
        <p:nvSpPr>
          <p:cNvPr id="40" name="object 28">
            <a:extLst>
              <a:ext uri="{FF2B5EF4-FFF2-40B4-BE49-F238E27FC236}">
                <a16:creationId xmlns:a16="http://schemas.microsoft.com/office/drawing/2014/main" id="{FAB0D855-80AB-396C-1FAE-60FF13086D4F}"/>
              </a:ext>
            </a:extLst>
          </p:cNvPr>
          <p:cNvSpPr txBox="1"/>
          <p:nvPr/>
        </p:nvSpPr>
        <p:spPr>
          <a:xfrm>
            <a:off x="8098683" y="4110837"/>
            <a:ext cx="445135" cy="35137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400" spc="114" dirty="0">
                <a:solidFill>
                  <a:srgbClr val="0E0F34"/>
                </a:solidFill>
                <a:latin typeface="+mj-lt"/>
                <a:cs typeface="Trebuchet MS"/>
              </a:rPr>
              <a:t>1</a:t>
            </a:r>
            <a:r>
              <a:rPr lang="en-US" sz="1400" spc="114" dirty="0">
                <a:solidFill>
                  <a:srgbClr val="0E0F34"/>
                </a:solidFill>
                <a:latin typeface="+mj-lt"/>
                <a:cs typeface="Trebuchet MS"/>
              </a:rPr>
              <a:t>00</a:t>
            </a:r>
            <a:endParaRPr sz="1400" dirty="0">
              <a:latin typeface="+mj-lt"/>
              <a:cs typeface="Trebuchet MS"/>
            </a:endParaRPr>
          </a:p>
        </p:txBody>
      </p:sp>
      <p:sp>
        <p:nvSpPr>
          <p:cNvPr id="41" name="object 28">
            <a:extLst>
              <a:ext uri="{FF2B5EF4-FFF2-40B4-BE49-F238E27FC236}">
                <a16:creationId xmlns:a16="http://schemas.microsoft.com/office/drawing/2014/main" id="{05965328-3C08-3106-ABE3-974D7EBBC9A1}"/>
              </a:ext>
            </a:extLst>
          </p:cNvPr>
          <p:cNvSpPr txBox="1"/>
          <p:nvPr/>
        </p:nvSpPr>
        <p:spPr>
          <a:xfrm>
            <a:off x="8156024" y="4655243"/>
            <a:ext cx="445135" cy="35137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lang="en-US" sz="1400" spc="114" dirty="0">
                <a:solidFill>
                  <a:srgbClr val="0E0F34"/>
                </a:solidFill>
                <a:latin typeface="+mj-lt"/>
                <a:cs typeface="Trebuchet MS"/>
              </a:rPr>
              <a:t>80</a:t>
            </a:r>
            <a:endParaRPr sz="1400" dirty="0">
              <a:latin typeface="+mj-lt"/>
              <a:cs typeface="Trebuchet MS"/>
            </a:endParaRPr>
          </a:p>
        </p:txBody>
      </p:sp>
      <p:sp>
        <p:nvSpPr>
          <p:cNvPr id="42" name="object 28">
            <a:extLst>
              <a:ext uri="{FF2B5EF4-FFF2-40B4-BE49-F238E27FC236}">
                <a16:creationId xmlns:a16="http://schemas.microsoft.com/office/drawing/2014/main" id="{8214A4BF-420C-C9AA-B9CF-40CE9ABFC650}"/>
              </a:ext>
            </a:extLst>
          </p:cNvPr>
          <p:cNvSpPr txBox="1"/>
          <p:nvPr/>
        </p:nvSpPr>
        <p:spPr>
          <a:xfrm>
            <a:off x="8148726" y="5138667"/>
            <a:ext cx="445135" cy="35137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lang="en-US" sz="1400" spc="114" dirty="0">
                <a:solidFill>
                  <a:srgbClr val="0E0F34"/>
                </a:solidFill>
                <a:latin typeface="+mj-lt"/>
                <a:cs typeface="Trebuchet MS"/>
              </a:rPr>
              <a:t>60</a:t>
            </a:r>
            <a:endParaRPr sz="1400" dirty="0">
              <a:latin typeface="+mj-lt"/>
              <a:cs typeface="Trebuchet MS"/>
            </a:endParaRPr>
          </a:p>
        </p:txBody>
      </p:sp>
      <p:sp>
        <p:nvSpPr>
          <p:cNvPr id="43" name="object 28">
            <a:extLst>
              <a:ext uri="{FF2B5EF4-FFF2-40B4-BE49-F238E27FC236}">
                <a16:creationId xmlns:a16="http://schemas.microsoft.com/office/drawing/2014/main" id="{647A3CA3-6B28-585E-C978-07891B30F831}"/>
              </a:ext>
            </a:extLst>
          </p:cNvPr>
          <p:cNvSpPr txBox="1"/>
          <p:nvPr/>
        </p:nvSpPr>
        <p:spPr>
          <a:xfrm>
            <a:off x="8083085" y="3669205"/>
            <a:ext cx="445135" cy="35137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400" spc="114" dirty="0">
                <a:solidFill>
                  <a:srgbClr val="0E0F34"/>
                </a:solidFill>
                <a:latin typeface="+mj-lt"/>
                <a:cs typeface="Trebuchet MS"/>
              </a:rPr>
              <a:t>1</a:t>
            </a:r>
            <a:r>
              <a:rPr lang="en-US" sz="1400" spc="114" dirty="0">
                <a:solidFill>
                  <a:srgbClr val="0E0F34"/>
                </a:solidFill>
                <a:latin typeface="+mj-lt"/>
                <a:cs typeface="Trebuchet MS"/>
              </a:rPr>
              <a:t>20</a:t>
            </a:r>
            <a:endParaRPr sz="1400" dirty="0">
              <a:latin typeface="+mj-lt"/>
              <a:cs typeface="Trebuchet MS"/>
            </a:endParaRPr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F68B5E87-98FA-180E-32A3-17EC74CB329C}"/>
              </a:ext>
            </a:extLst>
          </p:cNvPr>
          <p:cNvSpPr txBox="1"/>
          <p:nvPr/>
        </p:nvSpPr>
        <p:spPr>
          <a:xfrm>
            <a:off x="8799615" y="4271507"/>
            <a:ext cx="569214" cy="40203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500" spc="-195" dirty="0">
                <a:solidFill>
                  <a:srgbClr val="0E0F34"/>
                </a:solidFill>
                <a:latin typeface="+mj-lt"/>
                <a:cs typeface="Trebuchet MS"/>
              </a:rPr>
              <a:t>101</a:t>
            </a:r>
            <a:endParaRPr sz="2500" dirty="0">
              <a:latin typeface="+mj-lt"/>
              <a:cs typeface="Trebuchet MS"/>
            </a:endParaRPr>
          </a:p>
        </p:txBody>
      </p:sp>
      <p:sp>
        <p:nvSpPr>
          <p:cNvPr id="45" name="object 13">
            <a:extLst>
              <a:ext uri="{FF2B5EF4-FFF2-40B4-BE49-F238E27FC236}">
                <a16:creationId xmlns:a16="http://schemas.microsoft.com/office/drawing/2014/main" id="{AA6D7A2C-FBFD-2C7E-0742-A59177076F59}"/>
              </a:ext>
            </a:extLst>
          </p:cNvPr>
          <p:cNvSpPr txBox="1"/>
          <p:nvPr/>
        </p:nvSpPr>
        <p:spPr>
          <a:xfrm>
            <a:off x="10188369" y="3612359"/>
            <a:ext cx="663604" cy="40203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500" spc="-195" dirty="0">
                <a:solidFill>
                  <a:srgbClr val="0E0F34"/>
                </a:solidFill>
                <a:latin typeface="+mj-lt"/>
                <a:cs typeface="Trebuchet MS"/>
              </a:rPr>
              <a:t>138</a:t>
            </a:r>
            <a:endParaRPr sz="2500" dirty="0">
              <a:latin typeface="+mj-lt"/>
              <a:cs typeface="Trebuchet MS"/>
            </a:endParaRPr>
          </a:p>
        </p:txBody>
      </p:sp>
      <p:sp>
        <p:nvSpPr>
          <p:cNvPr id="49" name="화살표: 아래로 구부러짐 48">
            <a:extLst>
              <a:ext uri="{FF2B5EF4-FFF2-40B4-BE49-F238E27FC236}">
                <a16:creationId xmlns:a16="http://schemas.microsoft.com/office/drawing/2014/main" id="{D2CE4D72-D394-E22C-4AD5-9029115D5EB3}"/>
              </a:ext>
            </a:extLst>
          </p:cNvPr>
          <p:cNvSpPr/>
          <p:nvPr/>
        </p:nvSpPr>
        <p:spPr>
          <a:xfrm rot="20438529">
            <a:off x="8807896" y="3027823"/>
            <a:ext cx="1233105" cy="644837"/>
          </a:xfrm>
          <a:prstGeom prst="curved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5CD4C4-8F01-9157-6451-FC8D7F684DB3}"/>
              </a:ext>
            </a:extLst>
          </p:cNvPr>
          <p:cNvSpPr txBox="1"/>
          <p:nvPr/>
        </p:nvSpPr>
        <p:spPr>
          <a:xfrm>
            <a:off x="8687434" y="2153852"/>
            <a:ext cx="169360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 w="15875" cmpd="sng"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30%</a:t>
            </a:r>
            <a:endParaRPr lang="ko-KR" altLang="en-US" sz="4000" b="1" dirty="0">
              <a:ln w="15875" cmpd="sng">
                <a:solidFill>
                  <a:srgbClr val="FF0000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1983B158-4E19-11AC-8404-F102B28F5574}"/>
              </a:ext>
            </a:extLst>
          </p:cNvPr>
          <p:cNvSpPr/>
          <p:nvPr/>
        </p:nvSpPr>
        <p:spPr>
          <a:xfrm rot="10800000">
            <a:off x="9897689" y="2112156"/>
            <a:ext cx="402166" cy="594990"/>
          </a:xfrm>
          <a:prstGeom prst="downArrow">
            <a:avLst>
              <a:gd name="adj1" fmla="val 41579"/>
              <a:gd name="adj2" fmla="val 52105"/>
            </a:avLst>
          </a:prstGeom>
          <a:solidFill>
            <a:schemeClr val="bg1"/>
          </a:solidFill>
          <a:ln w="127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741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1D77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6"/>
          <p:cNvSpPr txBox="1">
            <a:spLocks noGrp="1"/>
          </p:cNvSpPr>
          <p:nvPr>
            <p:ph type="ctrTitle"/>
          </p:nvPr>
        </p:nvSpPr>
        <p:spPr>
          <a:xfrm>
            <a:off x="694264" y="22013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ts val="3100"/>
              <a:buFont typeface="Malgun Gothic"/>
              <a:buNone/>
            </a:pPr>
            <a:r>
              <a:rPr lang="ko-KR" sz="3100" b="1">
                <a:solidFill>
                  <a:srgbClr val="F28B30"/>
                </a:solidFill>
              </a:rPr>
              <a:t>STEP 5.</a:t>
            </a:r>
            <a:br>
              <a:rPr lang="ko-KR" b="1">
                <a:solidFill>
                  <a:srgbClr val="291D77"/>
                </a:solidFill>
              </a:rPr>
            </a:br>
            <a:r>
              <a:rPr lang="ko-KR" b="1">
                <a:solidFill>
                  <a:schemeClr val="lt1"/>
                </a:solidFill>
              </a:rPr>
              <a:t>어플리케이션</a:t>
            </a:r>
            <a:endParaRPr b="1">
              <a:solidFill>
                <a:srgbClr val="291D77"/>
              </a:solidFill>
            </a:endParaRPr>
          </a:p>
        </p:txBody>
      </p:sp>
      <p:sp>
        <p:nvSpPr>
          <p:cNvPr id="425" name="Google Shape;425;p26"/>
          <p:cNvSpPr/>
          <p:nvPr/>
        </p:nvSpPr>
        <p:spPr>
          <a:xfrm flipH="1">
            <a:off x="0" y="6723920"/>
            <a:ext cx="12192000" cy="174053"/>
          </a:xfrm>
          <a:prstGeom prst="rect">
            <a:avLst/>
          </a:prstGeom>
          <a:solidFill>
            <a:srgbClr val="F28B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6" name="Google Shape;426;p26"/>
          <p:cNvCxnSpPr/>
          <p:nvPr/>
        </p:nvCxnSpPr>
        <p:spPr>
          <a:xfrm>
            <a:off x="0" y="5006713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B2AEC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C9D6235-DA6C-4854-BABA-2D8F93691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26" y="1777996"/>
            <a:ext cx="8465368" cy="496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2" name="Google Shape;432;p27"/>
          <p:cNvSpPr txBox="1">
            <a:spLocks noGrp="1"/>
          </p:cNvSpPr>
          <p:nvPr>
            <p:ph type="ctrTitle"/>
          </p:nvPr>
        </p:nvSpPr>
        <p:spPr>
          <a:xfrm>
            <a:off x="524929" y="-60960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ts val="3100"/>
              <a:buFont typeface="Malgun Gothic"/>
              <a:buNone/>
            </a:pPr>
            <a:r>
              <a:rPr lang="ko-KR" sz="3100" b="1">
                <a:solidFill>
                  <a:srgbClr val="F28B30"/>
                </a:solidFill>
              </a:rPr>
              <a:t>STEP 5.</a:t>
            </a:r>
            <a:br>
              <a:rPr lang="ko-KR" b="1">
                <a:solidFill>
                  <a:srgbClr val="291D77"/>
                </a:solidFill>
              </a:rPr>
            </a:br>
            <a:r>
              <a:rPr lang="ko-KR" sz="5400" b="1">
                <a:solidFill>
                  <a:srgbClr val="291D77"/>
                </a:solidFill>
              </a:rPr>
              <a:t>어플리케이션 기획</a:t>
            </a:r>
            <a:endParaRPr b="1">
              <a:solidFill>
                <a:srgbClr val="291D77"/>
              </a:solidFill>
            </a:endParaRPr>
          </a:p>
        </p:txBody>
      </p:sp>
      <p:sp>
        <p:nvSpPr>
          <p:cNvPr id="433" name="Google Shape;433;p27"/>
          <p:cNvSpPr txBox="1">
            <a:spLocks noGrp="1"/>
          </p:cNvSpPr>
          <p:nvPr>
            <p:ph type="subTitle" idx="1"/>
          </p:nvPr>
        </p:nvSpPr>
        <p:spPr>
          <a:xfrm>
            <a:off x="338666" y="1777997"/>
            <a:ext cx="11497734" cy="485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</p:txBody>
      </p:sp>
      <p:grpSp>
        <p:nvGrpSpPr>
          <p:cNvPr id="434" name="Google Shape;434;p27"/>
          <p:cNvGrpSpPr/>
          <p:nvPr/>
        </p:nvGrpSpPr>
        <p:grpSpPr>
          <a:xfrm flipH="1">
            <a:off x="-5920" y="-1709"/>
            <a:ext cx="12199288" cy="174053"/>
            <a:chOff x="-19988" y="209307"/>
            <a:chExt cx="12199288" cy="174053"/>
          </a:xfrm>
        </p:grpSpPr>
        <p:sp>
          <p:nvSpPr>
            <p:cNvPr id="435" name="Google Shape;435;p27"/>
            <p:cNvSpPr/>
            <p:nvPr/>
          </p:nvSpPr>
          <p:spPr>
            <a:xfrm>
              <a:off x="-12700" y="209307"/>
              <a:ext cx="12192000" cy="174053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/>
              <a:ahLst/>
              <a:cxnLst/>
              <a:rect l="l" t="t" r="r" b="b"/>
              <a:pathLst>
                <a:path w="4815507" h="174052" extrusionOk="0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2C4406C-DAAD-40CA-8068-0147A67814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32029" y="1780317"/>
            <a:ext cx="3275253" cy="410227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1E1B9B-62E6-4147-AD43-0996076BE2E4}"/>
              </a:ext>
            </a:extLst>
          </p:cNvPr>
          <p:cNvSpPr/>
          <p:nvPr/>
        </p:nvSpPr>
        <p:spPr>
          <a:xfrm>
            <a:off x="245533" y="6072717"/>
            <a:ext cx="298450" cy="232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E3C90D-8A74-46E6-95C2-661F0EBD491B}"/>
              </a:ext>
            </a:extLst>
          </p:cNvPr>
          <p:cNvSpPr/>
          <p:nvPr/>
        </p:nvSpPr>
        <p:spPr>
          <a:xfrm>
            <a:off x="7030300" y="2153058"/>
            <a:ext cx="1377429" cy="970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879D5D-12EC-43F7-8ECC-A2FA08E9EAA4}"/>
              </a:ext>
            </a:extLst>
          </p:cNvPr>
          <p:cNvSpPr/>
          <p:nvPr/>
        </p:nvSpPr>
        <p:spPr>
          <a:xfrm>
            <a:off x="7030300" y="4468423"/>
            <a:ext cx="1430869" cy="1414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F5BFFD-BCBC-4D78-8AF2-C28FCEB15AC4}"/>
              </a:ext>
            </a:extLst>
          </p:cNvPr>
          <p:cNvSpPr/>
          <p:nvPr/>
        </p:nvSpPr>
        <p:spPr>
          <a:xfrm>
            <a:off x="7030300" y="3123210"/>
            <a:ext cx="1430870" cy="1304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2135D7-B5A4-4F47-8297-AF930749B9B9}"/>
              </a:ext>
            </a:extLst>
          </p:cNvPr>
          <p:cNvSpPr/>
          <p:nvPr/>
        </p:nvSpPr>
        <p:spPr>
          <a:xfrm>
            <a:off x="7030300" y="5914695"/>
            <a:ext cx="695534" cy="429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91580A-B132-426F-8F54-133C33303A24}"/>
              </a:ext>
            </a:extLst>
          </p:cNvPr>
          <p:cNvSpPr/>
          <p:nvPr/>
        </p:nvSpPr>
        <p:spPr>
          <a:xfrm>
            <a:off x="7721601" y="5914695"/>
            <a:ext cx="695534" cy="429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A072B7-9669-4A60-B276-D9046FF8829F}"/>
              </a:ext>
            </a:extLst>
          </p:cNvPr>
          <p:cNvSpPr/>
          <p:nvPr/>
        </p:nvSpPr>
        <p:spPr>
          <a:xfrm>
            <a:off x="8867566" y="2208806"/>
            <a:ext cx="1305133" cy="1613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7C4566-6BE0-4CF2-991D-52A6801D4982}"/>
              </a:ext>
            </a:extLst>
          </p:cNvPr>
          <p:cNvSpPr/>
          <p:nvPr/>
        </p:nvSpPr>
        <p:spPr>
          <a:xfrm>
            <a:off x="10172700" y="2208806"/>
            <a:ext cx="618068" cy="369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F1FEC3-5354-40F9-A465-B266390502BC}"/>
              </a:ext>
            </a:extLst>
          </p:cNvPr>
          <p:cNvSpPr/>
          <p:nvPr/>
        </p:nvSpPr>
        <p:spPr>
          <a:xfrm>
            <a:off x="8871800" y="4156138"/>
            <a:ext cx="2761399" cy="809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ACC0DF-45FC-462B-813E-D766A1964B94}"/>
              </a:ext>
            </a:extLst>
          </p:cNvPr>
          <p:cNvSpPr/>
          <p:nvPr/>
        </p:nvSpPr>
        <p:spPr>
          <a:xfrm>
            <a:off x="10955866" y="5023973"/>
            <a:ext cx="880533" cy="466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7B053B-9BA7-4EE6-A3AC-A85AB1D57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603" y="3419602"/>
            <a:ext cx="1194192" cy="1139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8"/>
          <p:cNvSpPr txBox="1">
            <a:spLocks noGrp="1"/>
          </p:cNvSpPr>
          <p:nvPr>
            <p:ph type="ctrTitle"/>
          </p:nvPr>
        </p:nvSpPr>
        <p:spPr>
          <a:xfrm>
            <a:off x="524929" y="-60960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ts val="3100"/>
              <a:buFont typeface="Malgun Gothic"/>
              <a:buNone/>
            </a:pPr>
            <a:r>
              <a:rPr lang="ko-KR" sz="3100" b="1" dirty="0">
                <a:solidFill>
                  <a:srgbClr val="F28B30"/>
                </a:solidFill>
              </a:rPr>
              <a:t>STEP 5.</a:t>
            </a:r>
            <a:br>
              <a:rPr lang="ko-KR" b="1" dirty="0">
                <a:solidFill>
                  <a:srgbClr val="291D77"/>
                </a:solidFill>
              </a:rPr>
            </a:br>
            <a:r>
              <a:rPr lang="ko-KR" sz="5400" b="1" dirty="0">
                <a:solidFill>
                  <a:srgbClr val="291D77"/>
                </a:solidFill>
              </a:rPr>
              <a:t>어플리케이션 기획</a:t>
            </a:r>
            <a:endParaRPr b="1" dirty="0">
              <a:solidFill>
                <a:srgbClr val="291D77"/>
              </a:solidFill>
            </a:endParaRPr>
          </a:p>
        </p:txBody>
      </p:sp>
      <p:sp>
        <p:nvSpPr>
          <p:cNvPr id="445" name="Google Shape;445;p28"/>
          <p:cNvSpPr txBox="1">
            <a:spLocks noGrp="1"/>
          </p:cNvSpPr>
          <p:nvPr>
            <p:ph type="subTitle" idx="1"/>
          </p:nvPr>
        </p:nvSpPr>
        <p:spPr>
          <a:xfrm>
            <a:off x="338666" y="1777997"/>
            <a:ext cx="11497734" cy="485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</p:txBody>
      </p:sp>
      <p:grpSp>
        <p:nvGrpSpPr>
          <p:cNvPr id="446" name="Google Shape;446;p28"/>
          <p:cNvGrpSpPr/>
          <p:nvPr/>
        </p:nvGrpSpPr>
        <p:grpSpPr>
          <a:xfrm flipH="1">
            <a:off x="-5920" y="-1709"/>
            <a:ext cx="12199288" cy="174053"/>
            <a:chOff x="-19988" y="209307"/>
            <a:chExt cx="12199288" cy="174053"/>
          </a:xfrm>
        </p:grpSpPr>
        <p:sp>
          <p:nvSpPr>
            <p:cNvPr id="447" name="Google Shape;447;p28"/>
            <p:cNvSpPr/>
            <p:nvPr/>
          </p:nvSpPr>
          <p:spPr>
            <a:xfrm>
              <a:off x="-12700" y="209307"/>
              <a:ext cx="12192000" cy="174053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/>
              <a:ahLst/>
              <a:cxnLst/>
              <a:rect l="l" t="t" r="r" b="b"/>
              <a:pathLst>
                <a:path w="4815507" h="174052" extrusionOk="0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932A359-ED3F-48FB-B56B-8A48F4277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744" y="1777996"/>
            <a:ext cx="8254512" cy="49979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0E460E8-D641-4187-A0CF-FB7D0CDC429F}"/>
              </a:ext>
            </a:extLst>
          </p:cNvPr>
          <p:cNvSpPr/>
          <p:nvPr/>
        </p:nvSpPr>
        <p:spPr>
          <a:xfrm>
            <a:off x="9050860" y="2793006"/>
            <a:ext cx="1090089" cy="1131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A4AA09-28F3-4DE9-B4BE-5FA5017CA25B}"/>
              </a:ext>
            </a:extLst>
          </p:cNvPr>
          <p:cNvSpPr/>
          <p:nvPr/>
        </p:nvSpPr>
        <p:spPr>
          <a:xfrm>
            <a:off x="2520950" y="2940050"/>
            <a:ext cx="2038350" cy="2679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FEE897-9BBC-47D8-8A18-A058F3496EC4}"/>
              </a:ext>
            </a:extLst>
          </p:cNvPr>
          <p:cNvSpPr/>
          <p:nvPr/>
        </p:nvSpPr>
        <p:spPr>
          <a:xfrm>
            <a:off x="9088438" y="2539006"/>
            <a:ext cx="374650" cy="253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A45E13-AB1B-4F8F-85BE-A2CFBFF30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153" y="3526031"/>
            <a:ext cx="1579694" cy="1507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9"/>
          <p:cNvSpPr txBox="1">
            <a:spLocks noGrp="1"/>
          </p:cNvSpPr>
          <p:nvPr>
            <p:ph type="ctrTitle"/>
          </p:nvPr>
        </p:nvSpPr>
        <p:spPr>
          <a:xfrm>
            <a:off x="524929" y="-60960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ts val="3100"/>
              <a:buFont typeface="Malgun Gothic"/>
              <a:buNone/>
            </a:pPr>
            <a:r>
              <a:rPr lang="ko-KR" sz="3100" b="1" dirty="0">
                <a:solidFill>
                  <a:srgbClr val="F28B30"/>
                </a:solidFill>
              </a:rPr>
              <a:t>STEP 5.</a:t>
            </a:r>
            <a:r>
              <a:rPr lang="en-US" altLang="ko-KR" sz="3100" b="1" dirty="0">
                <a:solidFill>
                  <a:srgbClr val="F28B30"/>
                </a:solidFill>
              </a:rPr>
              <a:t> </a:t>
            </a:r>
            <a:r>
              <a:rPr lang="ko-KR" altLang="ko-KR" sz="2800" b="1" dirty="0">
                <a:solidFill>
                  <a:srgbClr val="F28B30"/>
                </a:solidFill>
              </a:rPr>
              <a:t>어플리케이션 기능 구현</a:t>
            </a:r>
            <a:br>
              <a:rPr lang="ko-KR" b="1" dirty="0">
                <a:solidFill>
                  <a:srgbClr val="291D77"/>
                </a:solidFill>
              </a:rPr>
            </a:br>
            <a:r>
              <a:rPr lang="ko-KR" altLang="en-US" b="1" dirty="0">
                <a:solidFill>
                  <a:srgbClr val="291D77"/>
                </a:solidFill>
              </a:rPr>
              <a:t>기본 기능 및 로그 검색</a:t>
            </a:r>
            <a:endParaRPr b="1" dirty="0">
              <a:solidFill>
                <a:srgbClr val="291D77"/>
              </a:solidFill>
            </a:endParaRPr>
          </a:p>
        </p:txBody>
      </p:sp>
      <p:grpSp>
        <p:nvGrpSpPr>
          <p:cNvPr id="457" name="Google Shape;457;p29"/>
          <p:cNvGrpSpPr/>
          <p:nvPr/>
        </p:nvGrpSpPr>
        <p:grpSpPr>
          <a:xfrm flipH="1">
            <a:off x="-5920" y="-1709"/>
            <a:ext cx="12199288" cy="174053"/>
            <a:chOff x="-19988" y="209307"/>
            <a:chExt cx="12199288" cy="174053"/>
          </a:xfrm>
        </p:grpSpPr>
        <p:sp>
          <p:nvSpPr>
            <p:cNvPr id="458" name="Google Shape;458;p29"/>
            <p:cNvSpPr/>
            <p:nvPr/>
          </p:nvSpPr>
          <p:spPr>
            <a:xfrm>
              <a:off x="-12700" y="209307"/>
              <a:ext cx="12192000" cy="174053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/>
              <a:ahLst/>
              <a:cxnLst/>
              <a:rect l="l" t="t" r="r" b="b"/>
              <a:pathLst>
                <a:path w="4815507" h="174052" extrusionOk="0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888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338666" y="1920875"/>
            <a:ext cx="11497734" cy="485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b="0" dirty="0"/>
          </a:p>
        </p:txBody>
      </p:sp>
      <p:grpSp>
        <p:nvGrpSpPr>
          <p:cNvPr id="467" name="Google Shape;467;p30"/>
          <p:cNvGrpSpPr/>
          <p:nvPr/>
        </p:nvGrpSpPr>
        <p:grpSpPr>
          <a:xfrm flipH="1">
            <a:off x="-5920" y="-1709"/>
            <a:ext cx="12199288" cy="174053"/>
            <a:chOff x="-19988" y="209307"/>
            <a:chExt cx="12199288" cy="174053"/>
          </a:xfrm>
        </p:grpSpPr>
        <p:sp>
          <p:nvSpPr>
            <p:cNvPr id="468" name="Google Shape;468;p30"/>
            <p:cNvSpPr/>
            <p:nvPr/>
          </p:nvSpPr>
          <p:spPr>
            <a:xfrm>
              <a:off x="-12700" y="209307"/>
              <a:ext cx="12192000" cy="174053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/>
              <a:ahLst/>
              <a:cxnLst/>
              <a:rect l="l" t="t" r="r" b="b"/>
              <a:pathLst>
                <a:path w="4815507" h="174052" extrusionOk="0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" name="Google Shape;455;p29">
            <a:extLst>
              <a:ext uri="{FF2B5EF4-FFF2-40B4-BE49-F238E27FC236}">
                <a16:creationId xmlns:a16="http://schemas.microsoft.com/office/drawing/2014/main" id="{9413F8A0-F73A-4A3B-8707-E62EED51E897}"/>
              </a:ext>
            </a:extLst>
          </p:cNvPr>
          <p:cNvSpPr txBox="1">
            <a:spLocks/>
          </p:cNvSpPr>
          <p:nvPr/>
        </p:nvSpPr>
        <p:spPr>
          <a:xfrm>
            <a:off x="524929" y="-60960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  <a:buClr>
                <a:srgbClr val="F28B30"/>
              </a:buClr>
              <a:buSzPts val="3100"/>
            </a:pPr>
            <a:r>
              <a:rPr lang="en-US" altLang="ko-KR" sz="3100" b="1" dirty="0">
                <a:solidFill>
                  <a:srgbClr val="F28B30"/>
                </a:solidFill>
              </a:rPr>
              <a:t>STEP 5.</a:t>
            </a:r>
            <a:r>
              <a:rPr lang="ko-KR" altLang="en-US" sz="3100" b="1" dirty="0">
                <a:solidFill>
                  <a:srgbClr val="F28B30"/>
                </a:solidFill>
              </a:rPr>
              <a:t> </a:t>
            </a:r>
            <a:r>
              <a:rPr lang="ko-KR" altLang="en-US" sz="2800" b="1" dirty="0">
                <a:solidFill>
                  <a:srgbClr val="F28B30"/>
                </a:solidFill>
              </a:rPr>
              <a:t>어플리케이션 기능 구현</a:t>
            </a:r>
            <a:br>
              <a:rPr lang="ko-KR" altLang="en-US" b="1" dirty="0">
                <a:solidFill>
                  <a:srgbClr val="291D77"/>
                </a:solidFill>
              </a:rPr>
            </a:br>
            <a:r>
              <a:rPr lang="ko-KR" altLang="en-US" b="1" dirty="0">
                <a:solidFill>
                  <a:srgbClr val="291D77"/>
                </a:solidFill>
              </a:rPr>
              <a:t>위험 영역 지정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31"/>
          <p:cNvGrpSpPr/>
          <p:nvPr/>
        </p:nvGrpSpPr>
        <p:grpSpPr>
          <a:xfrm flipH="1">
            <a:off x="-5920" y="-1709"/>
            <a:ext cx="12199288" cy="174053"/>
            <a:chOff x="-19988" y="209307"/>
            <a:chExt cx="12199288" cy="174053"/>
          </a:xfrm>
        </p:grpSpPr>
        <p:sp>
          <p:nvSpPr>
            <p:cNvPr id="478" name="Google Shape;478;p31"/>
            <p:cNvSpPr/>
            <p:nvPr/>
          </p:nvSpPr>
          <p:spPr>
            <a:xfrm>
              <a:off x="-12700" y="209307"/>
              <a:ext cx="12192000" cy="174053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/>
              <a:ahLst/>
              <a:cxnLst/>
              <a:rect l="l" t="t" r="r" b="b"/>
              <a:pathLst>
                <a:path w="4815507" h="174052" extrusionOk="0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" name="Google Shape;455;p29">
            <a:extLst>
              <a:ext uri="{FF2B5EF4-FFF2-40B4-BE49-F238E27FC236}">
                <a16:creationId xmlns:a16="http://schemas.microsoft.com/office/drawing/2014/main" id="{676541EE-EDE4-4B81-A27C-4F4B9F188CE9}"/>
              </a:ext>
            </a:extLst>
          </p:cNvPr>
          <p:cNvSpPr txBox="1">
            <a:spLocks/>
          </p:cNvSpPr>
          <p:nvPr/>
        </p:nvSpPr>
        <p:spPr>
          <a:xfrm>
            <a:off x="524929" y="-60960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  <a:buClr>
                <a:srgbClr val="F28B30"/>
              </a:buClr>
              <a:buSzPts val="3100"/>
            </a:pPr>
            <a:r>
              <a:rPr lang="en-US" altLang="ko-KR" sz="3100" b="1" dirty="0">
                <a:solidFill>
                  <a:srgbClr val="F28B30"/>
                </a:solidFill>
              </a:rPr>
              <a:t>STEP 5.</a:t>
            </a:r>
            <a:r>
              <a:rPr lang="ko-KR" altLang="en-US" sz="3100" b="1" dirty="0">
                <a:solidFill>
                  <a:srgbClr val="F28B30"/>
                </a:solidFill>
              </a:rPr>
              <a:t> </a:t>
            </a:r>
            <a:r>
              <a:rPr lang="ko-KR" altLang="en-US" sz="2800" b="1" dirty="0">
                <a:solidFill>
                  <a:srgbClr val="F28B30"/>
                </a:solidFill>
              </a:rPr>
              <a:t>어플리케이션 기능 구현</a:t>
            </a:r>
            <a:br>
              <a:rPr lang="ko-KR" altLang="en-US" b="1" dirty="0">
                <a:solidFill>
                  <a:srgbClr val="291D77"/>
                </a:solidFill>
              </a:rPr>
            </a:br>
            <a:r>
              <a:rPr lang="ko-KR" altLang="en-US" b="1" dirty="0">
                <a:solidFill>
                  <a:srgbClr val="291D77"/>
                </a:solidFill>
              </a:rPr>
              <a:t>알람 설정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1D77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ctrTitle"/>
          </p:nvPr>
        </p:nvSpPr>
        <p:spPr>
          <a:xfrm>
            <a:off x="694264" y="909148"/>
            <a:ext cx="1114213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ct val="100000"/>
              <a:buFont typeface="Malgun Gothic"/>
              <a:buNone/>
            </a:pPr>
            <a:r>
              <a:rPr lang="ko-KR" sz="3100" b="1">
                <a:solidFill>
                  <a:srgbClr val="F28B30"/>
                </a:solidFill>
              </a:rPr>
              <a:t>STEP 1.</a:t>
            </a:r>
            <a:br>
              <a:rPr lang="ko-KR" b="1">
                <a:solidFill>
                  <a:srgbClr val="291D77"/>
                </a:solidFill>
              </a:rPr>
            </a:br>
            <a:r>
              <a:rPr lang="ko-KR" b="1">
                <a:solidFill>
                  <a:schemeClr val="lt1"/>
                </a:solidFill>
              </a:rPr>
              <a:t>주제 선정 배경 및 프로젝트 개요</a:t>
            </a:r>
            <a:endParaRPr sz="2200" b="1">
              <a:solidFill>
                <a:srgbClr val="291D77"/>
              </a:solidFill>
            </a:endParaRPr>
          </a:p>
        </p:txBody>
      </p:sp>
      <p:sp>
        <p:nvSpPr>
          <p:cNvPr id="108" name="Google Shape;108;p3"/>
          <p:cNvSpPr/>
          <p:nvPr/>
        </p:nvSpPr>
        <p:spPr>
          <a:xfrm flipH="1">
            <a:off x="0" y="6723920"/>
            <a:ext cx="12192000" cy="174053"/>
          </a:xfrm>
          <a:prstGeom prst="rect">
            <a:avLst/>
          </a:prstGeom>
          <a:solidFill>
            <a:srgbClr val="F28B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9" name="Google Shape;109;p3"/>
          <p:cNvCxnSpPr/>
          <p:nvPr/>
        </p:nvCxnSpPr>
        <p:spPr>
          <a:xfrm>
            <a:off x="0" y="5006713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B2AEC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>
          <a:extLst>
            <a:ext uri="{FF2B5EF4-FFF2-40B4-BE49-F238E27FC236}">
              <a16:creationId xmlns:a16="http://schemas.microsoft.com/office/drawing/2014/main" id="{A98DB905-DC07-1DDF-D9A5-2BD653EC5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31">
            <a:extLst>
              <a:ext uri="{FF2B5EF4-FFF2-40B4-BE49-F238E27FC236}">
                <a16:creationId xmlns:a16="http://schemas.microsoft.com/office/drawing/2014/main" id="{C37A4E51-22D4-6FF8-C8D1-96F9CFDF0E8C}"/>
              </a:ext>
            </a:extLst>
          </p:cNvPr>
          <p:cNvGrpSpPr/>
          <p:nvPr/>
        </p:nvGrpSpPr>
        <p:grpSpPr>
          <a:xfrm flipH="1">
            <a:off x="-5920" y="-1709"/>
            <a:ext cx="12199288" cy="174053"/>
            <a:chOff x="-19988" y="209307"/>
            <a:chExt cx="12199288" cy="174053"/>
          </a:xfrm>
        </p:grpSpPr>
        <p:sp>
          <p:nvSpPr>
            <p:cNvPr id="478" name="Google Shape;478;p31">
              <a:extLst>
                <a:ext uri="{FF2B5EF4-FFF2-40B4-BE49-F238E27FC236}">
                  <a16:creationId xmlns:a16="http://schemas.microsoft.com/office/drawing/2014/main" id="{AB57625A-742D-A0CA-3E16-ABB2728B9010}"/>
                </a:ext>
              </a:extLst>
            </p:cNvPr>
            <p:cNvSpPr/>
            <p:nvPr/>
          </p:nvSpPr>
          <p:spPr>
            <a:xfrm>
              <a:off x="-12700" y="209307"/>
              <a:ext cx="12192000" cy="174053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9" name="Google Shape;479;p31">
              <a:extLst>
                <a:ext uri="{FF2B5EF4-FFF2-40B4-BE49-F238E27FC236}">
                  <a16:creationId xmlns:a16="http://schemas.microsoft.com/office/drawing/2014/main" id="{5FCD12B4-5579-B50F-D072-A1BFC26290B6}"/>
                </a:ext>
              </a:extLst>
            </p:cNvPr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/>
              <a:ahLst/>
              <a:cxnLst/>
              <a:rect l="l" t="t" r="r" b="b"/>
              <a:pathLst>
                <a:path w="4815507" h="174052" extrusionOk="0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" name="Google Shape;455;p29">
            <a:extLst>
              <a:ext uri="{FF2B5EF4-FFF2-40B4-BE49-F238E27FC236}">
                <a16:creationId xmlns:a16="http://schemas.microsoft.com/office/drawing/2014/main" id="{BEDCB68D-A2D8-4620-8AD7-61A606CC5725}"/>
              </a:ext>
            </a:extLst>
          </p:cNvPr>
          <p:cNvSpPr txBox="1">
            <a:spLocks/>
          </p:cNvSpPr>
          <p:nvPr/>
        </p:nvSpPr>
        <p:spPr>
          <a:xfrm>
            <a:off x="524929" y="-60960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  <a:buClr>
                <a:srgbClr val="F28B30"/>
              </a:buClr>
              <a:buSzPts val="3100"/>
            </a:pPr>
            <a:r>
              <a:rPr lang="en-US" altLang="ko-KR" sz="3100" b="1" dirty="0">
                <a:solidFill>
                  <a:srgbClr val="F28B30"/>
                </a:solidFill>
              </a:rPr>
              <a:t>STEP 5.</a:t>
            </a:r>
            <a:r>
              <a:rPr lang="ko-KR" altLang="en-US" sz="3100" b="1" dirty="0">
                <a:solidFill>
                  <a:srgbClr val="F28B30"/>
                </a:solidFill>
              </a:rPr>
              <a:t> </a:t>
            </a:r>
            <a:r>
              <a:rPr lang="ko-KR" altLang="en-US" sz="2800" b="1" dirty="0">
                <a:solidFill>
                  <a:srgbClr val="F28B30"/>
                </a:solidFill>
              </a:rPr>
              <a:t>어플리케이션 기능 구현</a:t>
            </a:r>
            <a:br>
              <a:rPr lang="ko-KR" altLang="en-US" b="1" dirty="0">
                <a:solidFill>
                  <a:srgbClr val="291D77"/>
                </a:solidFill>
              </a:rPr>
            </a:br>
            <a:r>
              <a:rPr lang="ko-KR" altLang="en-US" b="1" dirty="0">
                <a:solidFill>
                  <a:srgbClr val="291D77"/>
                </a:solidFill>
              </a:rPr>
              <a:t>로그 영상 재생</a:t>
            </a:r>
          </a:p>
        </p:txBody>
      </p:sp>
    </p:spTree>
    <p:extLst>
      <p:ext uri="{BB962C8B-B14F-4D97-AF65-F5344CB8AC3E}">
        <p14:creationId xmlns:p14="http://schemas.microsoft.com/office/powerpoint/2010/main" val="444664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1D77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 txBox="1">
            <a:spLocks noGrp="1"/>
          </p:cNvSpPr>
          <p:nvPr>
            <p:ph type="ctrTitle"/>
          </p:nvPr>
        </p:nvSpPr>
        <p:spPr>
          <a:xfrm>
            <a:off x="694264" y="22013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ts val="3100"/>
              <a:buFont typeface="Malgun Gothic"/>
              <a:buNone/>
            </a:pPr>
            <a:r>
              <a:rPr lang="ko-KR" sz="3100" b="1" dirty="0">
                <a:solidFill>
                  <a:srgbClr val="F28B30"/>
                </a:solidFill>
              </a:rPr>
              <a:t>STEP 6.</a:t>
            </a:r>
            <a:br>
              <a:rPr lang="ko-KR" b="1" dirty="0">
                <a:solidFill>
                  <a:srgbClr val="291D77"/>
                </a:solidFill>
              </a:rPr>
            </a:br>
            <a:r>
              <a:rPr lang="ko-KR" b="1" dirty="0">
                <a:solidFill>
                  <a:schemeClr val="lt1"/>
                </a:solidFill>
              </a:rPr>
              <a:t>평가</a:t>
            </a:r>
            <a:endParaRPr b="1" dirty="0">
              <a:solidFill>
                <a:srgbClr val="291D77"/>
              </a:solidFill>
            </a:endParaRPr>
          </a:p>
        </p:txBody>
      </p:sp>
      <p:sp>
        <p:nvSpPr>
          <p:cNvPr id="485" name="Google Shape;485;p32"/>
          <p:cNvSpPr/>
          <p:nvPr/>
        </p:nvSpPr>
        <p:spPr>
          <a:xfrm flipH="1">
            <a:off x="0" y="6723920"/>
            <a:ext cx="12192000" cy="174053"/>
          </a:xfrm>
          <a:prstGeom prst="rect">
            <a:avLst/>
          </a:prstGeom>
          <a:solidFill>
            <a:srgbClr val="F28B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6" name="Google Shape;486;p32"/>
          <p:cNvCxnSpPr/>
          <p:nvPr/>
        </p:nvCxnSpPr>
        <p:spPr>
          <a:xfrm>
            <a:off x="0" y="5006713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B2AEC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21B0BFD-B38A-4AC1-BF61-BCD7A49EA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410661"/>
              </p:ext>
            </p:extLst>
          </p:nvPr>
        </p:nvGraphicFramePr>
        <p:xfrm>
          <a:off x="1364619" y="1695443"/>
          <a:ext cx="9450922" cy="5058368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4725461">
                  <a:extLst>
                    <a:ext uri="{9D8B030D-6E8A-4147-A177-3AD203B41FA5}">
                      <a16:colId xmlns:a16="http://schemas.microsoft.com/office/drawing/2014/main" val="559528503"/>
                    </a:ext>
                  </a:extLst>
                </a:gridCol>
                <a:gridCol w="4725461">
                  <a:extLst>
                    <a:ext uri="{9D8B030D-6E8A-4147-A177-3AD203B41FA5}">
                      <a16:colId xmlns:a16="http://schemas.microsoft.com/office/drawing/2014/main" val="3563002724"/>
                    </a:ext>
                  </a:extLst>
                </a:gridCol>
              </a:tblGrid>
              <a:tr h="5741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성과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보완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450617"/>
                  </a:ext>
                </a:extLst>
              </a:tr>
              <a:tr h="519364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800"/>
                        <a:buFont typeface="Calibri"/>
                        <a:buChar char="-"/>
                      </a:pPr>
                      <a:r>
                        <a:rPr lang="ko-KR" altLang="en-US" sz="22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오토 </a:t>
                      </a:r>
                      <a:r>
                        <a:rPr lang="ko-KR" altLang="en-US" sz="2200" dirty="0" err="1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라벨링</a:t>
                      </a:r>
                      <a:r>
                        <a:rPr lang="ko-KR" altLang="en-US" sz="22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프로그램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3A3838"/>
                        </a:buClr>
                        <a:buSzPts val="1800"/>
                        <a:buFontTx/>
                        <a:buNone/>
                      </a:pPr>
                      <a:endParaRPr lang="en-US" altLang="ko-KR" sz="400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42900" indent="-342900" algn="l">
                        <a:lnSpc>
                          <a:spcPct val="200000"/>
                        </a:lnSpc>
                        <a:spcBef>
                          <a:spcPts val="0"/>
                        </a:spcBef>
                        <a:buClr>
                          <a:srgbClr val="3A3838"/>
                        </a:buClr>
                        <a:buSzPts val="1800"/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모델 성능 개선</a:t>
                      </a:r>
                      <a:r>
                        <a:rPr lang="en-US" altLang="ko-KR" sz="22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</a:t>
                      </a:r>
                      <a:r>
                        <a:rPr lang="ko-KR" altLang="en-US" sz="1800" dirty="0" err="1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오탐률</a:t>
                      </a:r>
                      <a:r>
                        <a:rPr lang="ko-KR" altLang="en-US" sz="18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최소화</a:t>
                      </a:r>
                      <a:endParaRPr lang="ko-KR" altLang="en-US" sz="1600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42900" indent="-342900" algn="l">
                        <a:lnSpc>
                          <a:spcPct val="200000"/>
                        </a:lnSpc>
                        <a:spcBef>
                          <a:spcPts val="0"/>
                        </a:spcBef>
                        <a:buClr>
                          <a:srgbClr val="3A3838"/>
                        </a:buClr>
                        <a:buSzPts val="1800"/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rgbClr val="3A3838"/>
                          </a:solidFill>
                          <a:latin typeface="Calibri"/>
                          <a:cs typeface="Calibri"/>
                          <a:sym typeface="Calibri"/>
                        </a:rPr>
                        <a:t>어플리케이션 최적화</a:t>
                      </a:r>
                      <a:r>
                        <a:rPr lang="en-US" altLang="ko-KR" sz="22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</a:t>
                      </a:r>
                      <a:r>
                        <a:rPr lang="ko-KR" altLang="en-US" sz="1800" dirty="0">
                          <a:solidFill>
                            <a:srgbClr val="3A3838"/>
                          </a:solidFill>
                          <a:latin typeface="Calibri"/>
                          <a:cs typeface="Calibri"/>
                          <a:sym typeface="Calibri"/>
                        </a:rPr>
                        <a:t>모델 경량화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200" dirty="0">
                          <a:solidFill>
                            <a:srgbClr val="3A3838"/>
                          </a:solidFill>
                          <a:latin typeface="Calibri"/>
                          <a:cs typeface="Calibri"/>
                          <a:sym typeface="Calibri"/>
                        </a:rPr>
                        <a:t>물리적 사각지대 보완</a:t>
                      </a:r>
                      <a:endParaRPr lang="en-US" altLang="ko-KR" sz="2200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143157"/>
                  </a:ext>
                </a:extLst>
              </a:tr>
              <a:tr h="519364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800"/>
                        <a:buFont typeface="Calibri"/>
                        <a:buChar char="-"/>
                      </a:pPr>
                      <a:r>
                        <a:rPr lang="ko-KR" altLang="en-US" sz="22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모델 성능 향상： </a:t>
                      </a:r>
                      <a:r>
                        <a:rPr lang="ko-KR" altLang="en-US" sz="1800" dirty="0" err="1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탐지율</a:t>
                      </a:r>
                      <a:r>
                        <a:rPr lang="ko-KR" altLang="en-US" sz="18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99.9 %</a:t>
                      </a:r>
                      <a:endParaRPr lang="ko-KR" altLang="en-US" sz="1800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3A3838"/>
                        </a:buClr>
                        <a:buSzPts val="1800"/>
                        <a:buFontTx/>
                        <a:buChar char="-"/>
                      </a:pPr>
                      <a:r>
                        <a:rPr lang="ko-KR" altLang="en-US" sz="22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어플리케이션 최적화</a:t>
                      </a:r>
                      <a:r>
                        <a:rPr lang="en-US" altLang="ko-KR" sz="22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</a:t>
                      </a:r>
                      <a:r>
                        <a:rPr lang="ko-KR" altLang="en-US" sz="18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모델 경량화</a:t>
                      </a:r>
                      <a:endParaRPr lang="en-US" altLang="ko-KR" sz="1800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329082"/>
                  </a:ext>
                </a:extLst>
              </a:tr>
              <a:tr h="519364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800"/>
                        <a:buFont typeface="Calibri"/>
                        <a:buChar char="-"/>
                      </a:pPr>
                      <a:r>
                        <a:rPr lang="ko-KR" altLang="en-US" sz="22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모델 경량화</a:t>
                      </a:r>
                      <a:r>
                        <a:rPr lang="en-US" altLang="ko-KR" sz="22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22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양자화</a:t>
                      </a:r>
                      <a:r>
                        <a:rPr lang="en-US" altLang="ko-KR" sz="22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lang="ko-KR" altLang="en-US" sz="2200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2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물리적 사각지대 보완</a:t>
                      </a:r>
                      <a:endParaRPr lang="en-US" altLang="ko-KR" sz="2200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542864"/>
                  </a:ext>
                </a:extLst>
              </a:tr>
              <a:tr h="2757228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800"/>
                        <a:buFont typeface="Calibri"/>
                        <a:buChar char="-"/>
                      </a:pPr>
                      <a:r>
                        <a:rPr lang="ko-KR" altLang="en-US" sz="22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다양한 어플리케이션 기능 구현</a:t>
                      </a:r>
                      <a:endParaRPr lang="en-US" altLang="ko-KR" sz="2200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8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3A3838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8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</a:t>
                      </a:r>
                      <a:r>
                        <a:rPr lang="en-US" altLang="ko-KR" sz="18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  </a:t>
                      </a:r>
                      <a:r>
                        <a:rPr lang="ko-KR" altLang="en-US" sz="18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안전모 유무 및 충돌 탐지 프로세스</a:t>
                      </a:r>
                      <a:endParaRPr lang="en-US" altLang="ko-KR" sz="1800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8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3A3838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8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</a:t>
                      </a:r>
                      <a:r>
                        <a:rPr lang="en-US" altLang="ko-KR" sz="18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  </a:t>
                      </a:r>
                      <a:r>
                        <a:rPr lang="ko-KR" altLang="en-US" sz="18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상황에 맞는 위험구역 설정</a:t>
                      </a:r>
                      <a:endParaRPr lang="en-US" altLang="ko-KR" sz="1800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8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3A3838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8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</a:t>
                      </a:r>
                      <a:r>
                        <a:rPr lang="en-US" altLang="ko-KR" sz="18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  </a:t>
                      </a:r>
                      <a:r>
                        <a:rPr lang="ko-KR" altLang="en-US" sz="18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실시간 알람 알고리즘</a:t>
                      </a:r>
                      <a:endParaRPr lang="en-US" altLang="ko-KR" sz="1800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8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3A3838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8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</a:t>
                      </a:r>
                      <a:r>
                        <a:rPr lang="en-US" altLang="ko-KR" sz="18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  </a:t>
                      </a:r>
                      <a:r>
                        <a:rPr lang="ko-KR" altLang="en-US" sz="18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로그 기록 및 사고 영상 저장 기능</a:t>
                      </a:r>
                      <a:endParaRPr lang="en-US" altLang="ko-KR" sz="1800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8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3A3838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8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</a:t>
                      </a:r>
                      <a:r>
                        <a:rPr lang="en-US" altLang="ko-KR" sz="18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  </a:t>
                      </a:r>
                      <a:r>
                        <a:rPr lang="ko-KR" altLang="en-US" sz="1800" dirty="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영상 저장 시 화질 선택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931431"/>
                  </a:ext>
                </a:extLst>
              </a:tr>
            </a:tbl>
          </a:graphicData>
        </a:graphic>
      </p:graphicFrame>
      <p:sp>
        <p:nvSpPr>
          <p:cNvPr id="492" name="Google Shape;492;p33"/>
          <p:cNvSpPr txBox="1">
            <a:spLocks noGrp="1"/>
          </p:cNvSpPr>
          <p:nvPr>
            <p:ph type="ctrTitle"/>
          </p:nvPr>
        </p:nvSpPr>
        <p:spPr>
          <a:xfrm>
            <a:off x="359829" y="-692157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ts val="3100"/>
              <a:buFont typeface="Malgun Gothic"/>
              <a:buNone/>
            </a:pPr>
            <a:r>
              <a:rPr lang="ko-KR" sz="3100" b="1" dirty="0">
                <a:solidFill>
                  <a:srgbClr val="F28B30"/>
                </a:solidFill>
              </a:rPr>
              <a:t>STEP 6.</a:t>
            </a:r>
            <a:br>
              <a:rPr lang="ko-KR" b="1" dirty="0">
                <a:solidFill>
                  <a:srgbClr val="291D77"/>
                </a:solidFill>
              </a:rPr>
            </a:br>
            <a:r>
              <a:rPr lang="ko-KR" sz="5400" b="1" dirty="0">
                <a:solidFill>
                  <a:srgbClr val="291D77"/>
                </a:solidFill>
              </a:rPr>
              <a:t>평가</a:t>
            </a:r>
            <a:endParaRPr b="1" dirty="0">
              <a:solidFill>
                <a:srgbClr val="291D77"/>
              </a:solidFill>
            </a:endParaRPr>
          </a:p>
        </p:txBody>
      </p:sp>
      <p:grpSp>
        <p:nvGrpSpPr>
          <p:cNvPr id="494" name="Google Shape;494;p33"/>
          <p:cNvGrpSpPr/>
          <p:nvPr/>
        </p:nvGrpSpPr>
        <p:grpSpPr>
          <a:xfrm flipH="1">
            <a:off x="-5920" y="-1709"/>
            <a:ext cx="12199288" cy="174053"/>
            <a:chOff x="-19988" y="209307"/>
            <a:chExt cx="12199288" cy="174053"/>
          </a:xfrm>
        </p:grpSpPr>
        <p:sp>
          <p:nvSpPr>
            <p:cNvPr id="495" name="Google Shape;495;p33"/>
            <p:cNvSpPr/>
            <p:nvPr/>
          </p:nvSpPr>
          <p:spPr>
            <a:xfrm>
              <a:off x="-12700" y="209307"/>
              <a:ext cx="12192000" cy="174053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/>
              <a:ahLst/>
              <a:cxnLst/>
              <a:rect l="l" t="t" r="r" b="b"/>
              <a:pathLst>
                <a:path w="4815507" h="174052" extrusionOk="0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249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4"/>
          <p:cNvGrpSpPr/>
          <p:nvPr/>
        </p:nvGrpSpPr>
        <p:grpSpPr>
          <a:xfrm>
            <a:off x="1781013" y="3295640"/>
            <a:ext cx="8618156" cy="3217910"/>
            <a:chOff x="313261" y="1848661"/>
            <a:chExt cx="11523139" cy="4736400"/>
          </a:xfrm>
        </p:grpSpPr>
        <p:pic>
          <p:nvPicPr>
            <p:cNvPr id="116" name="Google Shape;116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261" y="1848661"/>
              <a:ext cx="9420225" cy="372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54275" y="3228973"/>
              <a:ext cx="9382125" cy="2228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4929" y="4330587"/>
              <a:ext cx="8388342" cy="2254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Google Shape;119;p4"/>
          <p:cNvSpPr txBox="1">
            <a:spLocks noGrp="1"/>
          </p:cNvSpPr>
          <p:nvPr>
            <p:ph type="ctrTitle"/>
          </p:nvPr>
        </p:nvSpPr>
        <p:spPr>
          <a:xfrm>
            <a:off x="524929" y="-60960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ts val="3100"/>
              <a:buFont typeface="Malgun Gothic"/>
              <a:buNone/>
            </a:pPr>
            <a:r>
              <a:rPr lang="ko-KR" sz="3100" b="1">
                <a:solidFill>
                  <a:srgbClr val="F28B30"/>
                </a:solidFill>
              </a:rPr>
              <a:t>STEP 1.</a:t>
            </a:r>
            <a:br>
              <a:rPr lang="ko-KR" b="1">
                <a:solidFill>
                  <a:srgbClr val="291D77"/>
                </a:solidFill>
              </a:rPr>
            </a:br>
            <a:r>
              <a:rPr lang="ko-KR" sz="5400" b="1">
                <a:solidFill>
                  <a:srgbClr val="291D77"/>
                </a:solidFill>
              </a:rPr>
              <a:t>주제 선정 배경</a:t>
            </a:r>
            <a:endParaRPr b="1">
              <a:solidFill>
                <a:srgbClr val="291D77"/>
              </a:solidFill>
            </a:endParaRPr>
          </a:p>
        </p:txBody>
      </p:sp>
      <p:sp>
        <p:nvSpPr>
          <p:cNvPr id="120" name="Google Shape;120;p4"/>
          <p:cNvSpPr txBox="1">
            <a:spLocks noGrp="1"/>
          </p:cNvSpPr>
          <p:nvPr>
            <p:ph type="subTitle" idx="1"/>
          </p:nvPr>
        </p:nvSpPr>
        <p:spPr>
          <a:xfrm>
            <a:off x="412522" y="1928522"/>
            <a:ext cx="11355116" cy="52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3000"/>
              <a:t>2020년 1월 산업안전보건법 전부 개정, </a:t>
            </a:r>
            <a:endParaRPr sz="30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3000"/>
              <a:t>2022년 1월 중대재해처벌법 전면 시행</a:t>
            </a:r>
            <a:endParaRPr sz="3000"/>
          </a:p>
        </p:txBody>
      </p:sp>
      <p:grpSp>
        <p:nvGrpSpPr>
          <p:cNvPr id="121" name="Google Shape;121;p4"/>
          <p:cNvGrpSpPr/>
          <p:nvPr/>
        </p:nvGrpSpPr>
        <p:grpSpPr>
          <a:xfrm flipH="1">
            <a:off x="-5920" y="-1709"/>
            <a:ext cx="12199288" cy="174053"/>
            <a:chOff x="-19988" y="209307"/>
            <a:chExt cx="12199288" cy="174053"/>
          </a:xfrm>
        </p:grpSpPr>
        <p:sp>
          <p:nvSpPr>
            <p:cNvPr id="122" name="Google Shape;122;p4"/>
            <p:cNvSpPr/>
            <p:nvPr/>
          </p:nvSpPr>
          <p:spPr>
            <a:xfrm>
              <a:off x="-12700" y="209307"/>
              <a:ext cx="12192000" cy="174053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/>
              <a:ahLst/>
              <a:cxnLst/>
              <a:rect l="l" t="t" r="r" b="b"/>
              <a:pathLst>
                <a:path w="4815507" h="174052" extrusionOk="0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>
            <a:spLocks noGrp="1"/>
          </p:cNvSpPr>
          <p:nvPr>
            <p:ph type="ctrTitle"/>
          </p:nvPr>
        </p:nvSpPr>
        <p:spPr>
          <a:xfrm>
            <a:off x="524929" y="-60960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ts val="3100"/>
              <a:buFont typeface="Malgun Gothic"/>
              <a:buNone/>
            </a:pPr>
            <a:r>
              <a:rPr lang="ko-KR" sz="3100" b="1">
                <a:solidFill>
                  <a:srgbClr val="F28B30"/>
                </a:solidFill>
              </a:rPr>
              <a:t>STEP 1.</a:t>
            </a:r>
            <a:br>
              <a:rPr lang="ko-KR" b="1">
                <a:solidFill>
                  <a:srgbClr val="291D77"/>
                </a:solidFill>
              </a:rPr>
            </a:br>
            <a:r>
              <a:rPr lang="ko-KR" sz="5400" b="1">
                <a:solidFill>
                  <a:srgbClr val="291D77"/>
                </a:solidFill>
              </a:rPr>
              <a:t>주제 선정 배경</a:t>
            </a:r>
            <a:endParaRPr b="1">
              <a:solidFill>
                <a:srgbClr val="291D77"/>
              </a:solidFill>
            </a:endParaRPr>
          </a:p>
        </p:txBody>
      </p:sp>
      <p:sp>
        <p:nvSpPr>
          <p:cNvPr id="130" name="Google Shape;130;p5"/>
          <p:cNvSpPr txBox="1">
            <a:spLocks noGrp="1"/>
          </p:cNvSpPr>
          <p:nvPr>
            <p:ph type="subTitle" idx="1"/>
          </p:nvPr>
        </p:nvSpPr>
        <p:spPr>
          <a:xfrm>
            <a:off x="338666" y="2048933"/>
            <a:ext cx="11497734" cy="458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</p:txBody>
      </p:sp>
      <p:grpSp>
        <p:nvGrpSpPr>
          <p:cNvPr id="131" name="Google Shape;131;p5"/>
          <p:cNvGrpSpPr/>
          <p:nvPr/>
        </p:nvGrpSpPr>
        <p:grpSpPr>
          <a:xfrm flipH="1">
            <a:off x="-5920" y="-1709"/>
            <a:ext cx="12199288" cy="174053"/>
            <a:chOff x="-19988" y="209307"/>
            <a:chExt cx="12199288" cy="174053"/>
          </a:xfrm>
        </p:grpSpPr>
        <p:sp>
          <p:nvSpPr>
            <p:cNvPr id="132" name="Google Shape;132;p5"/>
            <p:cNvSpPr/>
            <p:nvPr/>
          </p:nvSpPr>
          <p:spPr>
            <a:xfrm>
              <a:off x="-12700" y="209307"/>
              <a:ext cx="12192000" cy="174053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/>
              <a:ahLst/>
              <a:cxnLst/>
              <a:rect l="l" t="t" r="r" b="b"/>
              <a:pathLst>
                <a:path w="4815507" h="174052" extrusionOk="0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666" y="1790028"/>
            <a:ext cx="7990408" cy="2195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2956" y="2887700"/>
            <a:ext cx="7877412" cy="209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8666" y="3967796"/>
            <a:ext cx="7941982" cy="211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27739" y="5065468"/>
            <a:ext cx="8038834" cy="205006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/>
          <p:nvPr/>
        </p:nvSpPr>
        <p:spPr>
          <a:xfrm rot="-1371979">
            <a:off x="-266283" y="3030698"/>
            <a:ext cx="12707632" cy="10302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ko-KR" sz="48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여전히 빈번한 중대재해 !!!</a:t>
            </a:r>
            <a:endParaRPr sz="4800" b="1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ctrTitle"/>
          </p:nvPr>
        </p:nvSpPr>
        <p:spPr>
          <a:xfrm>
            <a:off x="524929" y="-60960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ts val="3100"/>
              <a:buFont typeface="Malgun Gothic"/>
              <a:buNone/>
            </a:pPr>
            <a:r>
              <a:rPr lang="ko-KR" sz="3100" b="1">
                <a:solidFill>
                  <a:srgbClr val="F28B30"/>
                </a:solidFill>
              </a:rPr>
              <a:t>STEP 1.</a:t>
            </a:r>
            <a:br>
              <a:rPr lang="ko-KR" b="1">
                <a:solidFill>
                  <a:srgbClr val="291D77"/>
                </a:solidFill>
              </a:rPr>
            </a:br>
            <a:r>
              <a:rPr lang="ko-KR" sz="5400" b="1">
                <a:solidFill>
                  <a:srgbClr val="291D77"/>
                </a:solidFill>
              </a:rPr>
              <a:t>주제 선정 배경</a:t>
            </a:r>
            <a:endParaRPr b="1">
              <a:solidFill>
                <a:srgbClr val="291D77"/>
              </a:solidFill>
            </a:endParaRPr>
          </a:p>
        </p:txBody>
      </p:sp>
      <p:sp>
        <p:nvSpPr>
          <p:cNvPr id="145" name="Google Shape;145;p6"/>
          <p:cNvSpPr txBox="1">
            <a:spLocks noGrp="1"/>
          </p:cNvSpPr>
          <p:nvPr>
            <p:ph type="subTitle" idx="1"/>
          </p:nvPr>
        </p:nvSpPr>
        <p:spPr>
          <a:xfrm>
            <a:off x="338666" y="2048933"/>
            <a:ext cx="11497734" cy="458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중대 재해에 대한 산업 현장의 해결 방안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</p:txBody>
      </p:sp>
      <p:grpSp>
        <p:nvGrpSpPr>
          <p:cNvPr id="146" name="Google Shape;146;p6"/>
          <p:cNvGrpSpPr/>
          <p:nvPr/>
        </p:nvGrpSpPr>
        <p:grpSpPr>
          <a:xfrm flipH="1">
            <a:off x="-5920" y="-1709"/>
            <a:ext cx="12199288" cy="174053"/>
            <a:chOff x="-19988" y="209307"/>
            <a:chExt cx="12199288" cy="174053"/>
          </a:xfrm>
        </p:grpSpPr>
        <p:sp>
          <p:nvSpPr>
            <p:cNvPr id="147" name="Google Shape;147;p6"/>
            <p:cNvSpPr/>
            <p:nvPr/>
          </p:nvSpPr>
          <p:spPr>
            <a:xfrm>
              <a:off x="-12700" y="209307"/>
              <a:ext cx="12192000" cy="174053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/>
              <a:ahLst/>
              <a:cxnLst/>
              <a:rect l="l" t="t" r="r" b="b"/>
              <a:pathLst>
                <a:path w="4815507" h="174052" extrusionOk="0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49" name="Google Shape;14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2634" y="2539996"/>
            <a:ext cx="941070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559" y="2862636"/>
            <a:ext cx="4537959" cy="4105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>
            <a:spLocks noGrp="1"/>
          </p:cNvSpPr>
          <p:nvPr>
            <p:ph type="ctrTitle"/>
          </p:nvPr>
        </p:nvSpPr>
        <p:spPr>
          <a:xfrm>
            <a:off x="524929" y="-60960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ts val="3100"/>
              <a:buFont typeface="Malgun Gothic"/>
              <a:buNone/>
            </a:pPr>
            <a:r>
              <a:rPr lang="ko-KR" sz="3100" b="1">
                <a:solidFill>
                  <a:srgbClr val="F28B30"/>
                </a:solidFill>
              </a:rPr>
              <a:t>STEP 1.</a:t>
            </a:r>
            <a:br>
              <a:rPr lang="ko-KR" b="1">
                <a:solidFill>
                  <a:srgbClr val="291D77"/>
                </a:solidFill>
              </a:rPr>
            </a:br>
            <a:r>
              <a:rPr lang="ko-KR" sz="5400" b="1">
                <a:solidFill>
                  <a:srgbClr val="291D77"/>
                </a:solidFill>
              </a:rPr>
              <a:t>프로젝트 개요</a:t>
            </a:r>
            <a:endParaRPr b="1">
              <a:solidFill>
                <a:srgbClr val="291D77"/>
              </a:solidFill>
            </a:endParaRPr>
          </a:p>
        </p:txBody>
      </p:sp>
      <p:sp>
        <p:nvSpPr>
          <p:cNvPr id="157" name="Google Shape;157;p8"/>
          <p:cNvSpPr txBox="1">
            <a:spLocks noGrp="1"/>
          </p:cNvSpPr>
          <p:nvPr>
            <p:ph type="subTitle" idx="1"/>
          </p:nvPr>
        </p:nvSpPr>
        <p:spPr>
          <a:xfrm>
            <a:off x="414866" y="3149597"/>
            <a:ext cx="114978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</p:txBody>
      </p:sp>
      <p:grpSp>
        <p:nvGrpSpPr>
          <p:cNvPr id="158" name="Google Shape;158;p8"/>
          <p:cNvGrpSpPr/>
          <p:nvPr/>
        </p:nvGrpSpPr>
        <p:grpSpPr>
          <a:xfrm flipH="1">
            <a:off x="-5920" y="-1709"/>
            <a:ext cx="12199288" cy="174053"/>
            <a:chOff x="-19988" y="209307"/>
            <a:chExt cx="12199288" cy="174053"/>
          </a:xfrm>
        </p:grpSpPr>
        <p:sp>
          <p:nvSpPr>
            <p:cNvPr id="159" name="Google Shape;159;p8"/>
            <p:cNvSpPr/>
            <p:nvPr/>
          </p:nvSpPr>
          <p:spPr>
            <a:xfrm>
              <a:off x="-12700" y="209307"/>
              <a:ext cx="12192000" cy="174053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/>
              <a:ahLst/>
              <a:cxnLst/>
              <a:rect l="l" t="t" r="r" b="b"/>
              <a:pathLst>
                <a:path w="4815507" h="174052" extrusionOk="0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868467" y="2105654"/>
            <a:ext cx="10455579" cy="4138452"/>
            <a:chOff x="652650" y="2667000"/>
            <a:chExt cx="9929325" cy="3790833"/>
          </a:xfrm>
        </p:grpSpPr>
        <p:cxnSp>
          <p:nvCxnSpPr>
            <p:cNvPr id="162" name="Google Shape;162;p8"/>
            <p:cNvCxnSpPr/>
            <p:nvPr/>
          </p:nvCxnSpPr>
          <p:spPr>
            <a:xfrm flipH="1">
              <a:off x="6096000" y="2773833"/>
              <a:ext cx="7200" cy="368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3" name="Google Shape;163;p8"/>
            <p:cNvSpPr txBox="1"/>
            <p:nvPr/>
          </p:nvSpPr>
          <p:spPr>
            <a:xfrm>
              <a:off x="2973225" y="2667000"/>
              <a:ext cx="2873400" cy="59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algun Gothic"/>
                <a:buNone/>
              </a:pPr>
              <a:r>
                <a:rPr lang="ko-KR" sz="2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FRONT</a:t>
              </a:r>
              <a:endPara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4" name="Google Shape;164;p8"/>
            <p:cNvSpPr txBox="1"/>
            <p:nvPr/>
          </p:nvSpPr>
          <p:spPr>
            <a:xfrm>
              <a:off x="7248975" y="2667000"/>
              <a:ext cx="2873400" cy="59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algun Gothic"/>
                <a:buNone/>
              </a:pPr>
              <a:r>
                <a:rPr lang="ko-KR" sz="2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BACK</a:t>
              </a:r>
              <a:endPara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3528700" y="3243850"/>
              <a:ext cx="1837500" cy="705000"/>
            </a:xfrm>
            <a:prstGeom prst="rect">
              <a:avLst/>
            </a:prstGeom>
            <a:solidFill>
              <a:srgbClr val="B3C6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Malgun Gothic"/>
                <a:buNone/>
              </a:pPr>
              <a:r>
                <a:rPr lang="ko-KR" sz="21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실시간 영상</a:t>
              </a:r>
              <a:endPara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3528700" y="4005125"/>
              <a:ext cx="1837500" cy="705000"/>
            </a:xfrm>
            <a:prstGeom prst="rect">
              <a:avLst/>
            </a:prstGeom>
            <a:solidFill>
              <a:srgbClr val="B3C6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Malgun Gothic"/>
                <a:buNone/>
              </a:pPr>
              <a:r>
                <a:rPr lang="ko-KR" sz="21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영상 업로드</a:t>
              </a:r>
              <a:endPara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5536950" y="3607025"/>
              <a:ext cx="1463400" cy="769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7766925" y="3494975"/>
              <a:ext cx="1837500" cy="993300"/>
            </a:xfrm>
            <a:prstGeom prst="rect">
              <a:avLst/>
            </a:prstGeom>
            <a:solidFill>
              <a:srgbClr val="B3C6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Malgun Gothic"/>
                <a:buNone/>
              </a:pPr>
              <a:r>
                <a:rPr lang="ko-KR" sz="21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MODEL</a:t>
              </a:r>
              <a:endPara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Malgun Gothic"/>
                <a:buNone/>
              </a:pPr>
              <a:r>
                <a:rPr lang="ko-KR" sz="21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(YOLO v8)</a:t>
              </a:r>
              <a:endPara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" name="Google Shape;169;p8"/>
            <p:cNvSpPr/>
            <p:nvPr/>
          </p:nvSpPr>
          <p:spPr>
            <a:xfrm rot="5400000">
              <a:off x="8246175" y="4856875"/>
              <a:ext cx="879000" cy="405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7142175" y="5631375"/>
              <a:ext cx="3439800" cy="705000"/>
            </a:xfrm>
            <a:prstGeom prst="rect">
              <a:avLst/>
            </a:prstGeom>
            <a:solidFill>
              <a:srgbClr val="B3C6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Malgun Gothic"/>
                <a:buNone/>
              </a:pPr>
              <a:r>
                <a:rPr lang="ko-KR" sz="21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이상 탐지 시 로그 기록</a:t>
              </a:r>
              <a:endPara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p8"/>
            <p:cNvSpPr/>
            <p:nvPr/>
          </p:nvSpPr>
          <p:spPr>
            <a:xfrm flipH="1">
              <a:off x="5472850" y="5593925"/>
              <a:ext cx="1463400" cy="769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3528700" y="5626025"/>
              <a:ext cx="1837500" cy="705000"/>
            </a:xfrm>
            <a:prstGeom prst="rect">
              <a:avLst/>
            </a:prstGeom>
            <a:solidFill>
              <a:srgbClr val="B3C6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Malgun Gothic"/>
                <a:buNone/>
              </a:pPr>
              <a:r>
                <a:rPr lang="ko-KR" sz="21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로그 제공</a:t>
              </a:r>
              <a:endPara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73" name="Google Shape;173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2650" y="3099675"/>
              <a:ext cx="1463400" cy="146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8"/>
            <p:cNvSpPr/>
            <p:nvPr/>
          </p:nvSpPr>
          <p:spPr>
            <a:xfrm>
              <a:off x="2230775" y="3607025"/>
              <a:ext cx="1183200" cy="598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e1fff35fc_2_1"/>
          <p:cNvSpPr txBox="1">
            <a:spLocks noGrp="1"/>
          </p:cNvSpPr>
          <p:nvPr>
            <p:ph type="ctrTitle"/>
          </p:nvPr>
        </p:nvSpPr>
        <p:spPr>
          <a:xfrm>
            <a:off x="524929" y="-609604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ts val="3100"/>
              <a:buFont typeface="Malgun Gothic"/>
              <a:buNone/>
            </a:pPr>
            <a:r>
              <a:rPr lang="ko-KR" sz="3100" b="1">
                <a:solidFill>
                  <a:srgbClr val="F28B30"/>
                </a:solidFill>
              </a:rPr>
              <a:t>STEP 1.</a:t>
            </a:r>
            <a:br>
              <a:rPr lang="ko-KR" b="1">
                <a:solidFill>
                  <a:srgbClr val="291D77"/>
                </a:solidFill>
              </a:rPr>
            </a:br>
            <a:r>
              <a:rPr lang="ko-KR" b="1">
                <a:solidFill>
                  <a:srgbClr val="291D77"/>
                </a:solidFill>
              </a:rPr>
              <a:t>개발 환경 </a:t>
            </a:r>
            <a:endParaRPr/>
          </a:p>
        </p:txBody>
      </p:sp>
      <p:sp>
        <p:nvSpPr>
          <p:cNvPr id="181" name="Google Shape;181;g31e1fff35fc_2_1"/>
          <p:cNvSpPr txBox="1">
            <a:spLocks noGrp="1"/>
          </p:cNvSpPr>
          <p:nvPr>
            <p:ph type="subTitle" idx="1"/>
          </p:nvPr>
        </p:nvSpPr>
        <p:spPr>
          <a:xfrm>
            <a:off x="338666" y="1777997"/>
            <a:ext cx="11497800" cy="48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>
              <a:solidFill>
                <a:schemeClr val="lt1"/>
              </a:solidFill>
            </a:endParaRPr>
          </a:p>
        </p:txBody>
      </p:sp>
      <p:grpSp>
        <p:nvGrpSpPr>
          <p:cNvPr id="182" name="Google Shape;182;g31e1fff35fc_2_1"/>
          <p:cNvGrpSpPr/>
          <p:nvPr/>
        </p:nvGrpSpPr>
        <p:grpSpPr>
          <a:xfrm flipH="1">
            <a:off x="-5920" y="-1709"/>
            <a:ext cx="12199288" cy="174052"/>
            <a:chOff x="-19988" y="209307"/>
            <a:chExt cx="12199288" cy="174052"/>
          </a:xfrm>
        </p:grpSpPr>
        <p:sp>
          <p:nvSpPr>
            <p:cNvPr id="183" name="Google Shape;183;g31e1fff35fc_2_1"/>
            <p:cNvSpPr/>
            <p:nvPr/>
          </p:nvSpPr>
          <p:spPr>
            <a:xfrm>
              <a:off x="-12700" y="209307"/>
              <a:ext cx="12192000" cy="174000"/>
            </a:xfrm>
            <a:prstGeom prst="rect">
              <a:avLst/>
            </a:prstGeom>
            <a:solidFill>
              <a:srgbClr val="F28B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" name="Google Shape;184;g31e1fff35fc_2_1"/>
            <p:cNvSpPr/>
            <p:nvPr/>
          </p:nvSpPr>
          <p:spPr>
            <a:xfrm>
              <a:off x="-19988" y="209307"/>
              <a:ext cx="4815507" cy="174052"/>
            </a:xfrm>
            <a:custGeom>
              <a:avLst/>
              <a:gdLst/>
              <a:ahLst/>
              <a:cxnLst/>
              <a:rect l="l" t="t" r="r" b="b"/>
              <a:pathLst>
                <a:path w="4815507" h="174052" extrusionOk="0">
                  <a:moveTo>
                    <a:pt x="7287" y="174052"/>
                  </a:moveTo>
                  <a:lnTo>
                    <a:pt x="0" y="0"/>
                  </a:lnTo>
                  <a:lnTo>
                    <a:pt x="4815507" y="0"/>
                  </a:lnTo>
                  <a:lnTo>
                    <a:pt x="4611974" y="174052"/>
                  </a:lnTo>
                  <a:lnTo>
                    <a:pt x="7287" y="174052"/>
                  </a:lnTo>
                  <a:close/>
                </a:path>
              </a:pathLst>
            </a:custGeom>
            <a:solidFill>
              <a:srgbClr val="291D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5" name="Google Shape;185;g31e1fff35fc_2_1"/>
          <p:cNvSpPr/>
          <p:nvPr/>
        </p:nvSpPr>
        <p:spPr>
          <a:xfrm>
            <a:off x="2301502" y="1964267"/>
            <a:ext cx="1496258" cy="3738777"/>
          </a:xfrm>
          <a:custGeom>
            <a:avLst/>
            <a:gdLst/>
            <a:ahLst/>
            <a:cxnLst/>
            <a:rect l="l" t="t" r="r" b="b"/>
            <a:pathLst>
              <a:path w="2809875" h="7591425" extrusionOk="0">
                <a:moveTo>
                  <a:pt x="2467434" y="0"/>
                </a:moveTo>
                <a:lnTo>
                  <a:pt x="2513960" y="3130"/>
                </a:lnTo>
                <a:lnTo>
                  <a:pt x="2558585" y="12248"/>
                </a:lnTo>
                <a:lnTo>
                  <a:pt x="2600900" y="26945"/>
                </a:lnTo>
                <a:lnTo>
                  <a:pt x="2640495" y="46814"/>
                </a:lnTo>
                <a:lnTo>
                  <a:pt x="2676961" y="71445"/>
                </a:lnTo>
                <a:lnTo>
                  <a:pt x="2709891" y="100429"/>
                </a:lnTo>
                <a:lnTo>
                  <a:pt x="2738876" y="133359"/>
                </a:lnTo>
                <a:lnTo>
                  <a:pt x="2763507" y="169826"/>
                </a:lnTo>
                <a:lnTo>
                  <a:pt x="2783375" y="209421"/>
                </a:lnTo>
                <a:lnTo>
                  <a:pt x="2798073" y="251735"/>
                </a:lnTo>
                <a:lnTo>
                  <a:pt x="2807191" y="296361"/>
                </a:lnTo>
                <a:lnTo>
                  <a:pt x="2809874" y="336249"/>
                </a:lnTo>
              </a:path>
              <a:path w="2809875" h="7591425" extrusionOk="0">
                <a:moveTo>
                  <a:pt x="2809874" y="7256598"/>
                </a:moveTo>
                <a:lnTo>
                  <a:pt x="2807191" y="7296486"/>
                </a:lnTo>
                <a:lnTo>
                  <a:pt x="2798073" y="7341112"/>
                </a:lnTo>
                <a:lnTo>
                  <a:pt x="2783375" y="7383426"/>
                </a:lnTo>
                <a:lnTo>
                  <a:pt x="2763507" y="7423021"/>
                </a:lnTo>
                <a:lnTo>
                  <a:pt x="2738876" y="7459488"/>
                </a:lnTo>
                <a:lnTo>
                  <a:pt x="2709891" y="7492418"/>
                </a:lnTo>
                <a:lnTo>
                  <a:pt x="2676961" y="7521402"/>
                </a:lnTo>
                <a:lnTo>
                  <a:pt x="2640495" y="7546033"/>
                </a:lnTo>
                <a:lnTo>
                  <a:pt x="2600900" y="7565902"/>
                </a:lnTo>
                <a:lnTo>
                  <a:pt x="2558585" y="7580599"/>
                </a:lnTo>
                <a:lnTo>
                  <a:pt x="2513960" y="7589717"/>
                </a:lnTo>
                <a:lnTo>
                  <a:pt x="2490176" y="7591317"/>
                </a:lnTo>
              </a:path>
              <a:path w="2809875" h="7591425" extrusionOk="0">
                <a:moveTo>
                  <a:pt x="320145" y="7591317"/>
                </a:moveTo>
                <a:lnTo>
                  <a:pt x="251735" y="7580599"/>
                </a:lnTo>
                <a:lnTo>
                  <a:pt x="209421" y="7565902"/>
                </a:lnTo>
                <a:lnTo>
                  <a:pt x="169826" y="7546033"/>
                </a:lnTo>
                <a:lnTo>
                  <a:pt x="133359" y="7521402"/>
                </a:lnTo>
                <a:lnTo>
                  <a:pt x="100429" y="7492418"/>
                </a:lnTo>
                <a:lnTo>
                  <a:pt x="71445" y="7459488"/>
                </a:lnTo>
                <a:lnTo>
                  <a:pt x="46814" y="7423021"/>
                </a:lnTo>
                <a:lnTo>
                  <a:pt x="26945" y="7383426"/>
                </a:lnTo>
                <a:lnTo>
                  <a:pt x="12248" y="7341112"/>
                </a:lnTo>
                <a:lnTo>
                  <a:pt x="3130" y="7296486"/>
                </a:lnTo>
                <a:lnTo>
                  <a:pt x="0" y="7249958"/>
                </a:lnTo>
                <a:lnTo>
                  <a:pt x="0" y="342889"/>
                </a:lnTo>
                <a:lnTo>
                  <a:pt x="3130" y="296361"/>
                </a:lnTo>
                <a:lnTo>
                  <a:pt x="12248" y="251735"/>
                </a:lnTo>
                <a:lnTo>
                  <a:pt x="26945" y="209421"/>
                </a:lnTo>
                <a:lnTo>
                  <a:pt x="46814" y="169826"/>
                </a:lnTo>
                <a:lnTo>
                  <a:pt x="71445" y="133359"/>
                </a:lnTo>
                <a:lnTo>
                  <a:pt x="100429" y="100429"/>
                </a:lnTo>
                <a:lnTo>
                  <a:pt x="133359" y="71445"/>
                </a:lnTo>
                <a:lnTo>
                  <a:pt x="169826" y="46814"/>
                </a:lnTo>
                <a:lnTo>
                  <a:pt x="209421" y="26945"/>
                </a:lnTo>
                <a:lnTo>
                  <a:pt x="251735" y="12248"/>
                </a:lnTo>
                <a:lnTo>
                  <a:pt x="296361" y="3130"/>
                </a:lnTo>
                <a:lnTo>
                  <a:pt x="342887" y="0"/>
                </a:lnTo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6" name="Google Shape;186;g31e1fff35fc_2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2481" y="2790672"/>
            <a:ext cx="1283232" cy="1176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31e1fff35fc_2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5403" y="4207932"/>
            <a:ext cx="3076574" cy="123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31e1fff35fc_2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1144" y="3378973"/>
            <a:ext cx="1654121" cy="16089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g31e1fff35fc_2_1"/>
          <p:cNvGrpSpPr/>
          <p:nvPr/>
        </p:nvGrpSpPr>
        <p:grpSpPr>
          <a:xfrm>
            <a:off x="9090696" y="3597363"/>
            <a:ext cx="1480314" cy="2781165"/>
            <a:chOff x="14869785" y="3973328"/>
            <a:chExt cx="1480314" cy="2781165"/>
          </a:xfrm>
        </p:grpSpPr>
        <p:pic>
          <p:nvPicPr>
            <p:cNvPr id="190" name="Google Shape;190;g31e1fff35fc_2_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065186" y="5333392"/>
              <a:ext cx="1089511" cy="1421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g31e1fff35fc_2_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4869785" y="3973328"/>
              <a:ext cx="1480314" cy="11960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g31e1fff35fc_2_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0157" y="2970373"/>
            <a:ext cx="2238488" cy="2217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1e1fff35fc_2_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85275" y="2385900"/>
            <a:ext cx="357155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1D77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"/>
          <p:cNvSpPr txBox="1">
            <a:spLocks noGrp="1"/>
          </p:cNvSpPr>
          <p:nvPr>
            <p:ph type="ctrTitle"/>
          </p:nvPr>
        </p:nvSpPr>
        <p:spPr>
          <a:xfrm>
            <a:off x="694264" y="22013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8B30"/>
              </a:buClr>
              <a:buSzPts val="3100"/>
              <a:buFont typeface="Malgun Gothic"/>
              <a:buNone/>
            </a:pPr>
            <a:r>
              <a:rPr lang="ko-KR" sz="3100" b="1">
                <a:solidFill>
                  <a:srgbClr val="F28B30"/>
                </a:solidFill>
              </a:rPr>
              <a:t>STEP 2.</a:t>
            </a:r>
            <a:br>
              <a:rPr lang="ko-KR" b="1">
                <a:solidFill>
                  <a:srgbClr val="291D77"/>
                </a:solidFill>
              </a:rPr>
            </a:br>
            <a:r>
              <a:rPr lang="ko-KR" b="1">
                <a:solidFill>
                  <a:schemeClr val="lt1"/>
                </a:solidFill>
              </a:rPr>
              <a:t>팀 구성 및 역할</a:t>
            </a:r>
            <a:endParaRPr b="1">
              <a:solidFill>
                <a:srgbClr val="291D77"/>
              </a:solidFill>
            </a:endParaRPr>
          </a:p>
        </p:txBody>
      </p:sp>
      <p:sp>
        <p:nvSpPr>
          <p:cNvPr id="199" name="Google Shape;199;p10"/>
          <p:cNvSpPr/>
          <p:nvPr/>
        </p:nvSpPr>
        <p:spPr>
          <a:xfrm flipH="1">
            <a:off x="0" y="6723920"/>
            <a:ext cx="12192000" cy="174053"/>
          </a:xfrm>
          <a:prstGeom prst="rect">
            <a:avLst/>
          </a:prstGeom>
          <a:solidFill>
            <a:srgbClr val="F28B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0" name="Google Shape;200;p10"/>
          <p:cNvCxnSpPr/>
          <p:nvPr/>
        </p:nvCxnSpPr>
        <p:spPr>
          <a:xfrm>
            <a:off x="0" y="5006713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B2AEC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종이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1490</Words>
  <Application>Microsoft Office PowerPoint</Application>
  <PresentationFormat>와이드스크린</PresentationFormat>
  <Paragraphs>410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Malgun Gothic</vt:lpstr>
      <vt:lpstr>Arial</vt:lpstr>
      <vt:lpstr>Calibri</vt:lpstr>
      <vt:lpstr>Consolas</vt:lpstr>
      <vt:lpstr>Office 테마</vt:lpstr>
      <vt:lpstr>TEAM NEMONEMO 프로젝트 결과 발표</vt:lpstr>
      <vt:lpstr>CONTENTS 목차</vt:lpstr>
      <vt:lpstr>STEP 1. 주제 선정 배경 및 프로젝트 개요</vt:lpstr>
      <vt:lpstr>STEP 1. 주제 선정 배경</vt:lpstr>
      <vt:lpstr>STEP 1. 주제 선정 배경</vt:lpstr>
      <vt:lpstr>STEP 1. 주제 선정 배경</vt:lpstr>
      <vt:lpstr>STEP 1. 프로젝트 개요</vt:lpstr>
      <vt:lpstr>STEP 1. 개발 환경 </vt:lpstr>
      <vt:lpstr>STEP 2. 팀 구성 및 역할</vt:lpstr>
      <vt:lpstr>STEP 2. 프로젝트 팀 구성 및 역할</vt:lpstr>
      <vt:lpstr>STEP 2. 프로젝트 수행 절차 및 방법</vt:lpstr>
      <vt:lpstr>STEP 3. 데이터 분석</vt:lpstr>
      <vt:lpstr>STEP 3. 데이터 탐색적 분석</vt:lpstr>
      <vt:lpstr>STEP 3. 주제 선정 </vt:lpstr>
      <vt:lpstr>STEP 3. 데이터 분석</vt:lpstr>
      <vt:lpstr>STEP 3. 데이터 전처리</vt:lpstr>
      <vt:lpstr>STEP 4. 모델 (MODEL)</vt:lpstr>
      <vt:lpstr>STEP 4. 모델 (MODEL) 선정</vt:lpstr>
      <vt:lpstr>STEP 4. 모델 (MODEL) 버전 선정</vt:lpstr>
      <vt:lpstr>STEP 4. 모델 (MODEL) 버전 선정</vt:lpstr>
      <vt:lpstr>STEP 4. 최종 모델 (MODEL)</vt:lpstr>
      <vt:lpstr>STEP 4. 모델 경량화 (양자화)</vt:lpstr>
      <vt:lpstr>STEP 4. 모델 경량화 (양자화)</vt:lpstr>
      <vt:lpstr>STEP 5. 어플리케이션</vt:lpstr>
      <vt:lpstr>STEP 5. 어플리케이션 기획</vt:lpstr>
      <vt:lpstr>STEP 5. 어플리케이션 기획</vt:lpstr>
      <vt:lpstr>STEP 5. 어플리케이션 기능 구현 기본 기능 및 로그 검색</vt:lpstr>
      <vt:lpstr>PowerPoint 프레젠테이션</vt:lpstr>
      <vt:lpstr>PowerPoint 프레젠테이션</vt:lpstr>
      <vt:lpstr>PowerPoint 프레젠테이션</vt:lpstr>
      <vt:lpstr>STEP 6. 평가</vt:lpstr>
      <vt:lpstr>STEP 6. 평가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NEMONEMO 프로젝트 결과 발표</dc:title>
  <dc:creator>영주 김</dc:creator>
  <cp:lastModifiedBy>a</cp:lastModifiedBy>
  <cp:revision>43</cp:revision>
  <dcterms:created xsi:type="dcterms:W3CDTF">2024-12-08T14:36:39Z</dcterms:created>
  <dcterms:modified xsi:type="dcterms:W3CDTF">2024-12-17T02:10:31Z</dcterms:modified>
</cp:coreProperties>
</file>